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3"/>
  </p:notesMasterIdLst>
  <p:sldIdLst>
    <p:sldId id="256" r:id="rId2"/>
    <p:sldId id="318" r:id="rId3"/>
    <p:sldId id="257" r:id="rId4"/>
    <p:sldId id="326" r:id="rId5"/>
    <p:sldId id="258" r:id="rId6"/>
    <p:sldId id="325" r:id="rId7"/>
    <p:sldId id="259" r:id="rId8"/>
    <p:sldId id="324" r:id="rId9"/>
    <p:sldId id="307" r:id="rId10"/>
    <p:sldId id="323" r:id="rId11"/>
    <p:sldId id="260" r:id="rId12"/>
    <p:sldId id="322" r:id="rId13"/>
    <p:sldId id="271" r:id="rId14"/>
    <p:sldId id="321" r:id="rId15"/>
    <p:sldId id="289" r:id="rId16"/>
    <p:sldId id="320" r:id="rId17"/>
    <p:sldId id="270" r:id="rId18"/>
    <p:sldId id="292" r:id="rId19"/>
    <p:sldId id="283" r:id="rId20"/>
    <p:sldId id="319" r:id="rId21"/>
    <p:sldId id="278" r:id="rId22"/>
    <p:sldId id="317" r:id="rId23"/>
    <p:sldId id="285" r:id="rId24"/>
    <p:sldId id="316" r:id="rId25"/>
    <p:sldId id="284" r:id="rId26"/>
    <p:sldId id="315" r:id="rId27"/>
    <p:sldId id="288" r:id="rId28"/>
    <p:sldId id="314" r:id="rId29"/>
    <p:sldId id="290" r:id="rId30"/>
    <p:sldId id="313" r:id="rId31"/>
    <p:sldId id="286" r:id="rId32"/>
    <p:sldId id="312" r:id="rId33"/>
    <p:sldId id="291" r:id="rId34"/>
    <p:sldId id="311" r:id="rId35"/>
    <p:sldId id="269" r:id="rId36"/>
    <p:sldId id="310" r:id="rId37"/>
    <p:sldId id="261" r:id="rId38"/>
    <p:sldId id="309" r:id="rId39"/>
    <p:sldId id="262" r:id="rId40"/>
    <p:sldId id="308" r:id="rId41"/>
    <p:sldId id="327" r:id="rId42"/>
    <p:sldId id="263" r:id="rId43"/>
    <p:sldId id="298" r:id="rId44"/>
    <p:sldId id="300" r:id="rId45"/>
    <p:sldId id="306" r:id="rId46"/>
    <p:sldId id="301" r:id="rId47"/>
    <p:sldId id="305" r:id="rId48"/>
    <p:sldId id="302" r:id="rId49"/>
    <p:sldId id="304" r:id="rId50"/>
    <p:sldId id="303" r:id="rId51"/>
    <p:sldId id="293" r:id="rId52"/>
    <p:sldId id="264" r:id="rId53"/>
    <p:sldId id="328" r:id="rId54"/>
    <p:sldId id="294" r:id="rId55"/>
    <p:sldId id="265" r:id="rId56"/>
    <p:sldId id="295" r:id="rId57"/>
    <p:sldId id="266" r:id="rId58"/>
    <p:sldId id="296" r:id="rId59"/>
    <p:sldId id="267" r:id="rId60"/>
    <p:sldId id="297" r:id="rId61"/>
    <p:sldId id="268" r:id="rId62"/>
  </p:sldIdLst>
  <p:sldSz cx="18288000" cy="10287000"/>
  <p:notesSz cx="6858000" cy="9144000"/>
  <p:embeddedFontLst>
    <p:embeddedFont>
      <p:font typeface="Aptos Narrow" panose="020B0004020202020204" pitchFamily="34" charset="0"/>
      <p:regular r:id="rId64"/>
      <p:bold r:id="rId65"/>
      <p:italic r:id="rId66"/>
      <p:boldItalic r:id="rId67"/>
    </p:embeddedFont>
    <p:embeddedFont>
      <p:font typeface="Gotham"/>
      <p:regular r:id="rId68"/>
    </p:embeddedFont>
    <p:embeddedFont>
      <p:font typeface="Gotham Bold"/>
      <p:regular r:id="rId69"/>
      <p:bold r:id="rId70"/>
    </p:embeddedFont>
    <p:embeddedFont>
      <p:font typeface="Merriweather Sans" pitchFamily="2" charset="77"/>
      <p:regular r:id="rId71"/>
      <p:bold r:id="rId72"/>
      <p:italic r:id="rId73"/>
      <p:boldItalic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0" autoAdjust="0"/>
    <p:restoredTop sz="94695" autoAdjust="0"/>
  </p:normalViewPr>
  <p:slideViewPr>
    <p:cSldViewPr>
      <p:cViewPr varScale="1">
        <p:scale>
          <a:sx n="104" d="100"/>
          <a:sy n="104" d="100"/>
        </p:scale>
        <p:origin x="264" y="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74" Type="http://schemas.openxmlformats.org/officeDocument/2006/relationships/font" Target="fonts/font11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7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3AC37-B5FF-1245-89E2-2E9276E4FF61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93AA6-B25B-E342-88EB-D7C8F1F1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66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>
          <a:extLst>
            <a:ext uri="{FF2B5EF4-FFF2-40B4-BE49-F238E27FC236}">
              <a16:creationId xmlns:a16="http://schemas.microsoft.com/office/drawing/2014/main" id="{333D43F9-C510-878A-9A05-C79A6EC62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:notes">
            <a:extLst>
              <a:ext uri="{FF2B5EF4-FFF2-40B4-BE49-F238E27FC236}">
                <a16:creationId xmlns:a16="http://schemas.microsoft.com/office/drawing/2014/main" id="{217B4FF5-F4FA-11D5-4AE0-C52B1CE4DC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p3:notes">
            <a:extLst>
              <a:ext uri="{FF2B5EF4-FFF2-40B4-BE49-F238E27FC236}">
                <a16:creationId xmlns:a16="http://schemas.microsoft.com/office/drawing/2014/main" id="{BB061517-B281-3270-9693-84D0D79F4C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5249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6422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f559d94a58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7" name="Google Shape;307;g3f559d94a58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5" name="Google Shape;3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0"/>
          <p:cNvSpPr txBox="1">
            <a:spLocks noGrp="1"/>
          </p:cNvSpPr>
          <p:nvPr>
            <p:ph type="body" idx="1"/>
          </p:nvPr>
        </p:nvSpPr>
        <p:spPr>
          <a:xfrm>
            <a:off x="1676400" y="2286000"/>
            <a:ext cx="149352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3429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1pPr>
            <a:lvl2pPr marL="1371600" lvl="1" indent="-51435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2pPr>
            <a:lvl3pPr marL="2057400" lvl="2" indent="-51435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33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"/>
              <a:buChar char="–"/>
              <a:defRPr/>
            </a:lvl4pPr>
            <a:lvl5pPr marL="3429000" lvl="4" indent="-51435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  <a:defRPr/>
            </a:lvl5pPr>
            <a:lvl6pPr marL="4114800" lvl="5" indent="-51435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  <a:defRPr/>
            </a:lvl6pPr>
            <a:lvl7pPr marL="4800600" lvl="6" indent="-51435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  <a:defRPr/>
            </a:lvl7pPr>
            <a:lvl8pPr marL="5486400" lvl="7" indent="-51435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  <a:defRPr/>
            </a:lvl8pPr>
            <a:lvl9pPr marL="6172200" lvl="8" indent="-51435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  <a:defRPr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title"/>
          </p:nvPr>
        </p:nvSpPr>
        <p:spPr>
          <a:xfrm>
            <a:off x="1676400" y="647699"/>
            <a:ext cx="1493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160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ntent">
  <p:cSld name="Title and 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3"/>
          <p:cNvSpPr txBox="1">
            <a:spLocks noGrp="1"/>
          </p:cNvSpPr>
          <p:nvPr>
            <p:ph type="title"/>
          </p:nvPr>
        </p:nvSpPr>
        <p:spPr>
          <a:xfrm>
            <a:off x="416901" y="443660"/>
            <a:ext cx="17471050" cy="97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3"/>
          <p:cNvSpPr txBox="1">
            <a:spLocks noGrp="1"/>
          </p:cNvSpPr>
          <p:nvPr>
            <p:ph type="body" idx="1"/>
          </p:nvPr>
        </p:nvSpPr>
        <p:spPr>
          <a:xfrm>
            <a:off x="416902" y="2302622"/>
            <a:ext cx="8462772" cy="649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3"/>
          <p:cNvSpPr txBox="1">
            <a:spLocks noGrp="1"/>
          </p:cNvSpPr>
          <p:nvPr>
            <p:ph type="body" idx="2"/>
          </p:nvPr>
        </p:nvSpPr>
        <p:spPr>
          <a:xfrm>
            <a:off x="9412902" y="2302622"/>
            <a:ext cx="8458200" cy="649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53"/>
          <p:cNvSpPr txBox="1">
            <a:spLocks noGrp="1"/>
          </p:cNvSpPr>
          <p:nvPr>
            <p:ph type="sldNum" idx="12"/>
          </p:nvPr>
        </p:nvSpPr>
        <p:spPr>
          <a:xfrm>
            <a:off x="136017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82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hyperlink" Target="https://reply.io/blog/icebreakers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3211728-timer-icon-5-minutes-vector-colorful-styl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3211728-timer-icon-5-minutes-vector-colorful-styl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hyperlink" Target="https://rincondelemprendedor.es/mentoring-para-emprendedores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astmasters.org/Resources/District-Leadership-Handbook" TargetMode="External"/><Relationship Id="rId2" Type="http://schemas.openxmlformats.org/officeDocument/2006/relationships/hyperlink" Target="https://www.toastmasters.org/membership/leadership/district-leader-tools/training/division-and-area-directors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hyperlink" Target="https://www.marketing91.com/four-types-of-business-resources/" TargetMode="Externa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rebelem.com/proppr-randomized-clinical-trial/takeaway_logo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lipground.com/qa-clipart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lang="en-GB" dirty="0"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7035134" y="420983"/>
            <a:ext cx="4217731" cy="3685950"/>
          </a:xfrm>
          <a:custGeom>
            <a:avLst/>
            <a:gdLst/>
            <a:ahLst/>
            <a:cxnLst/>
            <a:rect l="l" t="t" r="r" b="b"/>
            <a:pathLst>
              <a:path w="4217731" h="3685950">
                <a:moveTo>
                  <a:pt x="0" y="0"/>
                </a:moveTo>
                <a:lnTo>
                  <a:pt x="4217732" y="0"/>
                </a:lnTo>
                <a:lnTo>
                  <a:pt x="4217732" y="3685950"/>
                </a:lnTo>
                <a:lnTo>
                  <a:pt x="0" y="36859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8" name="TextBox 8"/>
          <p:cNvSpPr txBox="1"/>
          <p:nvPr/>
        </p:nvSpPr>
        <p:spPr>
          <a:xfrm>
            <a:off x="2611057" y="4026081"/>
            <a:ext cx="13065883" cy="3785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GB" sz="81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Welcome To </a:t>
            </a:r>
          </a:p>
          <a:p>
            <a:pPr algn="ctr"/>
            <a:r>
              <a:rPr lang="en-GB" sz="81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District Officer Training</a:t>
            </a:r>
          </a:p>
          <a:p>
            <a:pPr algn="ctr"/>
            <a:r>
              <a:rPr lang="en-GB" sz="8199" b="1" dirty="0">
                <a:solidFill>
                  <a:srgbClr val="002F55"/>
                </a:solidFill>
                <a:latin typeface="Gotham Bold"/>
                <a:ea typeface="Gotham Bold"/>
                <a:cs typeface="Gotham Bold"/>
                <a:sym typeface="Gotham Bold"/>
              </a:rPr>
              <a:t>Leading Together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53CB7-08F1-940A-815D-4AAE9A812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2144A-2E34-EE13-CB3E-127F21A60160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D82C2545-67D3-D3B9-FFC9-655531A4EB65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CE53CCA5-E347-9FDC-1667-9E677BFABC03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012106F5-8B97-9C80-248A-9AC08C573707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11B454F0-DBCE-94C4-8DEE-DFB049EC82AB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417593CF-4C2F-1B67-665D-E5D1DEB9EABD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39722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36" y="2186126"/>
            <a:ext cx="17556127" cy="3355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Region 10 Advisor</a:t>
            </a:r>
          </a:p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Elizabeth Jordan DTM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15000" y="5721133"/>
            <a:ext cx="6744742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Building and Inspiring Your Team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96476-B013-892B-2C6D-97424C538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7591EC-D597-030D-F725-F1851486BDBD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9806ECA2-E2EB-39AD-E51B-4B103F0B0061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BCBCC407-063D-AA24-F394-6C14942584E8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CC646EB9-2668-022F-29C0-1A446509076A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168A5EEF-47BD-C217-DCBF-96D30291DF6F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E7827DE-6187-EF61-AD8D-C367BD2786C9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06621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>
          <a:extLst>
            <a:ext uri="{FF2B5EF4-FFF2-40B4-BE49-F238E27FC236}">
              <a16:creationId xmlns:a16="http://schemas.microsoft.com/office/drawing/2014/main" id="{BBEC4E6A-1986-309D-15EE-5F715F7C1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577C8D-1264-1DBA-828D-3F2949831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980" b="1980"/>
          <a:stretch>
            <a:fillRect/>
          </a:stretch>
        </p:blipFill>
        <p:spPr>
          <a:xfrm>
            <a:off x="3178764" y="2280067"/>
            <a:ext cx="12114606" cy="61128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CAF5D1-A9CA-41E8-2DB1-B6E14A775A12}"/>
              </a:ext>
            </a:extLst>
          </p:cNvPr>
          <p:cNvSpPr txBox="1"/>
          <p:nvPr/>
        </p:nvSpPr>
        <p:spPr>
          <a:xfrm>
            <a:off x="4936592" y="1190798"/>
            <a:ext cx="8149347" cy="1406633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Ice-Breaker Question</a:t>
            </a:r>
            <a:endParaRPr lang="en-GB" sz="6000" b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D98206-5F45-FA95-BA7F-034FFCDA6D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1250" y="5796116"/>
            <a:ext cx="2512751" cy="156438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328F4A-345A-3CB1-0005-2F5206CAB65B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EE9BF8C-B28A-EC21-8B4C-1324C124082C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9" name="Freeform 4">
                <a:extLst>
                  <a:ext uri="{FF2B5EF4-FFF2-40B4-BE49-F238E27FC236}">
                    <a16:creationId xmlns:a16="http://schemas.microsoft.com/office/drawing/2014/main" id="{7F6DEA52-C9DC-D0C3-2FD1-4200CD11A363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TextBox 5">
                <a:extLst>
                  <a:ext uri="{FF2B5EF4-FFF2-40B4-BE49-F238E27FC236}">
                    <a16:creationId xmlns:a16="http://schemas.microsoft.com/office/drawing/2014/main" id="{CBE8F2AE-2B04-CE1E-1B9A-F89FFC26488B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B1A353D-8B4D-D2B9-C2E4-26C67665325E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70569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8030B-C246-77EA-E3FC-F6912AC9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6CF84CF-59EA-FF49-CF6C-4DC1B1C7ABA1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74C01F30-4DF3-0B43-8727-4F413732B20F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5F40FCCE-F008-8AED-00F4-F5DA4C03CCE5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38B5CACC-CB49-1758-1F77-9B1EC8A66BE7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72F49D88-FE4A-101D-3DAF-06B24A1C81AC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7973B4F-5581-8981-1A51-71B9E024B9E6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11310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8ADA7-6719-3142-E599-37A9DC293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4627E4-4574-58F2-E915-7F6438DBD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247" y="1428608"/>
            <a:ext cx="12839507" cy="6520062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DC2074BB-89B8-7CA9-6619-AC3A10932481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AD46929-14F8-5FB2-3A26-2B7B9BAD0E87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A452D57F-C1F2-C8B2-7088-FD5C0EE08D91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5">
                <a:extLst>
                  <a:ext uri="{FF2B5EF4-FFF2-40B4-BE49-F238E27FC236}">
                    <a16:creationId xmlns:a16="http://schemas.microsoft.com/office/drawing/2014/main" id="{6C136822-1908-EB97-ED45-4772F4A08EEC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B769E97A-CCD1-B9A3-F501-3ED4F7D09552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00145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74277-7B29-A4A3-3954-3570A2C31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A65066E-455D-7E85-E501-F7EC556C7663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01E8C9FA-F6FB-F45E-B58D-70EB97B63EA9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26E9CCA3-BA68-2799-5E7A-E7F5A40C6288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DFD886A7-2E53-4205-B231-84B9DD082C0E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8DB3296D-FBC1-865E-475B-7C2F115E32B9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F4AA76E-70F0-28BE-7E19-D60823ED5FC0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13065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63521-DB0D-3407-A2E5-57A168D81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1693D5-18BD-4EB3-F099-9BE10DF81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550" y="1421177"/>
            <a:ext cx="12883724" cy="6643170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0C4C286C-CA15-466A-AAC0-7C238981FF14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C505F2B-DB4C-A6FB-BCE9-077896A1F646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DF1BF483-0C7E-259D-00C4-761FA799F4B5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5">
                <a:extLst>
                  <a:ext uri="{FF2B5EF4-FFF2-40B4-BE49-F238E27FC236}">
                    <a16:creationId xmlns:a16="http://schemas.microsoft.com/office/drawing/2014/main" id="{642BEE0A-9537-A692-8858-D9C4BBF9CCB0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B18D35CE-E5F7-E194-E537-6DBEC96BBDDC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74032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C659-A19B-996B-84AA-A2E0D8EB6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F0F329-B75F-6C55-3584-5F184B82216B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6A25B2A9-E31E-FFAF-D6D9-D622407842A0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0DC338EB-AA6A-6564-B896-6CEDB4DBAC3B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E93F9C6F-CFA0-BA41-DBE8-1818AB5FFC95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4B33B2E8-4416-1B90-0DDC-63B577A383A0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0CC608-F883-AABC-451F-878F224A21F5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52044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A7815-DE58-80D8-3338-4535DFE0C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118" y="1001252"/>
            <a:ext cx="13103288" cy="973836"/>
          </a:xfrm>
        </p:spPr>
        <p:txBody>
          <a:bodyPr/>
          <a:lstStyle/>
          <a:p>
            <a:r>
              <a:rPr lang="en-US" dirty="0"/>
              <a:t>ACTIVITY #1: </a:t>
            </a:r>
            <a:r>
              <a:rPr lang="en-US" u="sng" dirty="0"/>
              <a:t>Build</a:t>
            </a:r>
            <a:r>
              <a:rPr lang="en-US" dirty="0"/>
              <a:t> Strong Area &amp; Division Teams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B0D601-4960-27C3-7460-36A30E07D6E0}"/>
              </a:ext>
            </a:extLst>
          </p:cNvPr>
          <p:cNvSpPr txBox="1"/>
          <p:nvPr/>
        </p:nvSpPr>
        <p:spPr>
          <a:xfrm>
            <a:off x="3510117" y="5785394"/>
            <a:ext cx="117839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In your table group, discuss how you plan to </a:t>
            </a:r>
            <a:r>
              <a:rPr lang="en-US" sz="3000" b="1" u="sng" dirty="0"/>
              <a:t>build</a:t>
            </a:r>
            <a:r>
              <a:rPr lang="en-US" sz="3000" dirty="0"/>
              <a:t> strong Area and Division teams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Write your ideas on a flip chart or A4 sheet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Appoint a volunteer to feedback top 2 ideas (1 minute) </a:t>
            </a:r>
            <a:endParaRPr lang="en-GB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ACBC71-9AC8-FD39-3A1C-E8E006521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81785" y="2375491"/>
            <a:ext cx="5896397" cy="287756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DEC6DB-9184-61AA-6A8A-DFFA82F1610D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49FEA71-A267-F662-A812-A3F42E440446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D018A21F-9905-E200-787A-DE09B8E97766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9" name="TextBox 5">
                <a:extLst>
                  <a:ext uri="{FF2B5EF4-FFF2-40B4-BE49-F238E27FC236}">
                    <a16:creationId xmlns:a16="http://schemas.microsoft.com/office/drawing/2014/main" id="{48CEF98C-6659-DD09-AF75-7D1D4A9ADFAA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50C9B56-AABA-EC95-4EF7-0B57FD1CF108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13611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DFE39-E9FB-BAE8-A04E-79DB0C6F6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90BFA4-9A04-7AE2-FE09-40F3BB42FA67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6D13C8C8-875B-24B2-BC62-028C55067470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3581BAB7-0B24-30CF-3B60-FD2888F54D14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CF8CD527-4E39-90EF-4ED4-6A294C7FC94B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1E40A2B6-8931-6D67-7037-76C4EA29DAAF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A0D03BB-CBA4-3881-0049-69ED102F2CCB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74172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2B171-0F9D-357B-2560-545D72F8F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891021-B034-D8B3-7717-B80CF9BBDEC3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3CA90073-DBCD-B955-718D-8648FE2F03FE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97FE8EF9-2A2A-C92C-08BA-2734874B36DF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6E0A7CB4-27F4-DA92-9644-A74891E51A6C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303C017C-A766-1E35-949E-9EF5BE1BAB47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6DED7E1-B175-5270-0065-7130BCFD4831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77319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70D1F6C-750E-1C45-1C01-F429FB90A884}"/>
              </a:ext>
            </a:extLst>
          </p:cNvPr>
          <p:cNvSpPr txBox="1"/>
          <p:nvPr/>
        </p:nvSpPr>
        <p:spPr>
          <a:xfrm>
            <a:off x="3605978" y="1077309"/>
            <a:ext cx="9416846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50" b="1" u="sng" dirty="0"/>
              <a:t>Build</a:t>
            </a:r>
            <a:r>
              <a:rPr lang="en-US" sz="4050" b="1" dirty="0"/>
              <a:t> Strong Area &amp; Division Teams</a:t>
            </a:r>
            <a:endParaRPr lang="en-GB" sz="27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D620A2-802D-0E7D-7417-512B24974EB2}"/>
              </a:ext>
            </a:extLst>
          </p:cNvPr>
          <p:cNvSpPr txBox="1"/>
          <p:nvPr/>
        </p:nvSpPr>
        <p:spPr>
          <a:xfrm>
            <a:off x="3605978" y="2550492"/>
            <a:ext cx="12396023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Connect – Introduce yourself to team members (phone) / Rapport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Schedule your first council meeting. Establish a regular cadence.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Effective meetings (Parliamentary Procedure)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Establish communication channels (WhatsApp, email group, Teams)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Set a positive, supportive tone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Mission and Core Values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Communicate Clear goals – Club, Area, Division, District Success Plans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Role clarity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Training – COT, DOT, Focused Training e.g. team dynamics, building trust, goal-setting etc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Visit clubs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GB" sz="3000" dirty="0"/>
          </a:p>
          <a:p>
            <a:endParaRPr lang="en-US" sz="3000" dirty="0"/>
          </a:p>
          <a:p>
            <a:endParaRPr lang="en-GB" sz="2700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5C02586-C6D1-EB74-4B40-91A06AD685CE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EA8C488-0FAA-152D-E643-681B2B8AD236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53572349-9C74-069A-B0C0-7C645B72E78E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5">
                <a:extLst>
                  <a:ext uri="{FF2B5EF4-FFF2-40B4-BE49-F238E27FC236}">
                    <a16:creationId xmlns:a16="http://schemas.microsoft.com/office/drawing/2014/main" id="{730FB7A3-04D5-6DE4-8FA0-D7BE0D79173A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EF761006-851E-8BBB-13F5-65BF94435AFF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41365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65D75-288F-CAF9-3C27-5A0236C83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43398-6DAA-E46D-28E9-A46DF1B69097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61BDCA4F-4451-E79C-6E50-C76514B80581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AFD6FE70-1D6D-D89D-E1B0-881D62983390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54340619-792E-A247-B8CD-1A2427D2F7DB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FF8EA246-BDF3-D239-77AB-8479A1B42BD5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DFC5555-DE46-07B5-02FD-3DF1B0AC98D6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24104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B4CA2-2E33-BB18-B69D-4F279C15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6D59D-7CAD-A1E0-3294-99C0A198D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118" y="1001252"/>
            <a:ext cx="13103288" cy="973836"/>
          </a:xfrm>
        </p:spPr>
        <p:txBody>
          <a:bodyPr/>
          <a:lstStyle/>
          <a:p>
            <a:r>
              <a:rPr lang="en-US" dirty="0"/>
              <a:t>ACTIVITY 2: </a:t>
            </a:r>
            <a:r>
              <a:rPr lang="en-US" u="sng" dirty="0"/>
              <a:t>Inspire</a:t>
            </a:r>
            <a:r>
              <a:rPr lang="en-US" dirty="0"/>
              <a:t> Area &amp; Division Teams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E1215-C860-5CFE-46CB-FC8CCACF72FC}"/>
              </a:ext>
            </a:extLst>
          </p:cNvPr>
          <p:cNvSpPr txBox="1"/>
          <p:nvPr/>
        </p:nvSpPr>
        <p:spPr>
          <a:xfrm>
            <a:off x="3760839" y="5800142"/>
            <a:ext cx="117839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In your table group, discuss how you plan to </a:t>
            </a:r>
            <a:r>
              <a:rPr lang="en-US" sz="3000" b="1" u="sng" dirty="0"/>
              <a:t>inspire </a:t>
            </a:r>
            <a:r>
              <a:rPr lang="en-US" sz="3000" dirty="0"/>
              <a:t> your</a:t>
            </a:r>
            <a:r>
              <a:rPr lang="en-US" sz="3000" b="1" dirty="0"/>
              <a:t> </a:t>
            </a:r>
            <a:r>
              <a:rPr lang="en-US" sz="3000" dirty="0"/>
              <a:t>Area and Division teams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Write your ideas on a flip chart or A4 sheet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000" dirty="0"/>
              <a:t>Appoint a volunteer to feedback top 2 ideas ( 1 minute) </a:t>
            </a:r>
            <a:endParaRPr lang="en-GB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1D63D1-6A8C-0F46-CD49-2FE8B23E4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81785" y="2375491"/>
            <a:ext cx="5896397" cy="287756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A22314F-C1E5-0140-64AB-7D3143ED0F95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27C5375-0A11-3939-EECB-B8C8962F32EB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B5F3D66E-8B3E-4115-03D3-B3DE43217E1F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9" name="TextBox 5">
                <a:extLst>
                  <a:ext uri="{FF2B5EF4-FFF2-40B4-BE49-F238E27FC236}">
                    <a16:creationId xmlns:a16="http://schemas.microsoft.com/office/drawing/2014/main" id="{C0F7A283-21D2-3705-2F03-3D5A51507406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01508C5-7E24-5562-B791-580B9ADBB9F4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61978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3A758-48AF-EF67-7FE6-CEDDD77D2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4FEC8D-BCFD-6CF1-A4B9-83DA26FAACAA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EB99BD00-5996-E674-5B7C-80E542797DCB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9F4B9C2A-0170-70E6-50F8-8B39E75DA707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D9F976A9-3A92-11FB-0BFA-B3A0779F3FF6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3FA21120-6D82-20E2-F6F5-039A67890718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B9D3AEE-BFEF-9E00-98C2-4F34D49DA3D4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73381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EDA196-809E-F6EE-21CC-889B28836B1A}"/>
              </a:ext>
            </a:extLst>
          </p:cNvPr>
          <p:cNvSpPr txBox="1"/>
          <p:nvPr/>
        </p:nvSpPr>
        <p:spPr>
          <a:xfrm>
            <a:off x="3738717" y="1088697"/>
            <a:ext cx="9815052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50" b="1" u="sng" dirty="0"/>
              <a:t>Inspire</a:t>
            </a:r>
            <a:r>
              <a:rPr lang="en-US" sz="4050" b="1" dirty="0"/>
              <a:t> Strong Area &amp; Division Teams</a:t>
            </a:r>
            <a:endParaRPr lang="en-GB" sz="21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98B8CF-DAB9-3DB9-7975-2B75C39C8B25}"/>
              </a:ext>
            </a:extLst>
          </p:cNvPr>
          <p:cNvSpPr txBox="1"/>
          <p:nvPr/>
        </p:nvSpPr>
        <p:spPr>
          <a:xfrm>
            <a:off x="3738717" y="2604344"/>
            <a:ext cx="11769213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Purpose not Pressure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Set a positive, supportive tone – Guest speakers, training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Team agreement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Recognise small and large achievements e.g. Area Director of the month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Listen and encourage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Clear purpose – Mission, core values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Accountability partner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dirty="0"/>
              <a:t>Moment of Inspiration at start of meeting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GB" sz="3000" dirty="0"/>
          </a:p>
          <a:p>
            <a:endParaRPr lang="en-GB" sz="2700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CE9C84B-142A-1BA9-D69F-547B235D0C82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3D036838-1DC1-E7CC-0675-11726494B228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F9E739BF-FB42-24D7-FFB8-CFAB7788713B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5">
                <a:extLst>
                  <a:ext uri="{FF2B5EF4-FFF2-40B4-BE49-F238E27FC236}">
                    <a16:creationId xmlns:a16="http://schemas.microsoft.com/office/drawing/2014/main" id="{10E7DA37-D0F2-DC4E-92DE-6F366B1EA6A8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547F704-1DA4-71B3-B89F-1D9AEDAFCE8A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2518948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056E7-9121-76F6-B615-71CAC21DC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6E0546-D21B-0F21-09CE-DD6B7D3720D2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60B0CB7D-ED26-3AC0-B7C9-807321378BE2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6700C157-113A-ECF4-E21C-E2334E249595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F51B26A3-F1B0-0405-1C1D-008205F11FFB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6EDC7F34-00DD-7288-484C-6AC9F00730FA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DEB9C01-3D76-7DC0-926A-79B6D251CE47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81594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FCED-23D2-0F48-72B8-ECC61EC9F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947" y="1074993"/>
            <a:ext cx="13103288" cy="973836"/>
          </a:xfrm>
        </p:spPr>
        <p:txBody>
          <a:bodyPr>
            <a:noAutofit/>
          </a:bodyPr>
          <a:lstStyle/>
          <a:p>
            <a:r>
              <a:rPr lang="en-US" sz="3600" dirty="0"/>
              <a:t>STRATEGIC INITIATIVE: EMPOWERMENT </a:t>
            </a:r>
            <a:br>
              <a:rPr lang="en-US" sz="3600" dirty="0"/>
            </a:br>
            <a:r>
              <a:rPr lang="en-US" sz="3600" dirty="0"/>
              <a:t>OF AREA DIRECTORS (MENTORS)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F09D77-C521-2D03-F61E-D1BD22564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724898" y="2834500"/>
            <a:ext cx="7108721" cy="58078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3367D8-61A1-BBCD-4D06-B6478F485498}"/>
              </a:ext>
            </a:extLst>
          </p:cNvPr>
          <p:cNvSpPr txBox="1"/>
          <p:nvPr/>
        </p:nvSpPr>
        <p:spPr>
          <a:xfrm>
            <a:off x="10223650" y="3500528"/>
            <a:ext cx="613533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600" dirty="0"/>
              <a:t>Safe space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600" dirty="0"/>
              <a:t>Support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600" dirty="0"/>
              <a:t>Experience &amp; Expertise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600" dirty="0"/>
              <a:t>Consistency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600" dirty="0"/>
              <a:t>Accountability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600" dirty="0"/>
              <a:t>Motivation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600" dirty="0"/>
              <a:t>Focus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GB" sz="3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18C1C3-EBDC-AF28-7964-F52F6846D40B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FD2592A-8757-BE8B-8CC6-545594169375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BAEF7018-4A8D-B617-FDFD-C3A6A1548E5C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5">
                <a:extLst>
                  <a:ext uri="{FF2B5EF4-FFF2-40B4-BE49-F238E27FC236}">
                    <a16:creationId xmlns:a16="http://schemas.microsoft.com/office/drawing/2014/main" id="{79C68E42-85AD-D190-57A0-66CFEA8E182C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7C4756E6-4FD3-DAFD-9D6C-B00698C7FC5A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17844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508E7-E883-F658-1B8C-15D696DF2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C6FCDA-E91A-E683-F5D8-36B068D3881D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A13BCFE0-CDBA-6293-7E82-151FCE059993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A0E5FC21-BE34-0FF0-7976-1208DB98A5E5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4DD53BC6-E567-3C50-3317-5CCAACB0E981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B2FF3C51-3499-29F8-35E0-C7CF4D630309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43E16F3-2E11-F7A2-CA6E-010E8040A20A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18731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03EA8-9C12-268E-F3FE-10FE7E613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C8D00-DE8F-53BC-33F2-1482B24BC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934" y="998831"/>
            <a:ext cx="13103288" cy="973836"/>
          </a:xfrm>
        </p:spPr>
        <p:txBody>
          <a:bodyPr/>
          <a:lstStyle/>
          <a:p>
            <a:r>
              <a:rPr lang="en-US" dirty="0"/>
              <a:t>Key Resources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6DC655-E784-523A-03E3-3F5F7CC9AA54}"/>
              </a:ext>
            </a:extLst>
          </p:cNvPr>
          <p:cNvSpPr txBox="1"/>
          <p:nvPr/>
        </p:nvSpPr>
        <p:spPr>
          <a:xfrm>
            <a:off x="3886202" y="2840643"/>
            <a:ext cx="1191985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700" dirty="0">
                <a:hlinkClick r:id="rId2"/>
              </a:rPr>
              <a:t>Toastmasters International -Division and Area Directors – District Leader Tools</a:t>
            </a:r>
            <a:endParaRPr lang="en-GB" sz="2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F2FDD-96E6-5732-D729-5F2B1F2836DD}"/>
              </a:ext>
            </a:extLst>
          </p:cNvPr>
          <p:cNvSpPr txBox="1"/>
          <p:nvPr/>
        </p:nvSpPr>
        <p:spPr>
          <a:xfrm>
            <a:off x="3886202" y="3939452"/>
            <a:ext cx="136333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hlinkClick r:id="rId3"/>
              </a:rPr>
              <a:t>Toastmasters International -District Leadership Handbook</a:t>
            </a:r>
            <a:endParaRPr lang="en-GB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9289A-FF08-E01C-0EE9-218A88388A64}"/>
              </a:ext>
            </a:extLst>
          </p:cNvPr>
          <p:cNvSpPr txBox="1"/>
          <p:nvPr/>
        </p:nvSpPr>
        <p:spPr>
          <a:xfrm>
            <a:off x="3886202" y="4484262"/>
            <a:ext cx="713679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700" dirty="0">
              <a:solidFill>
                <a:srgbClr val="FF0000"/>
              </a:solidFill>
            </a:endParaRPr>
          </a:p>
          <a:p>
            <a:endParaRPr lang="en-GB" sz="2700" dirty="0">
              <a:solidFill>
                <a:srgbClr val="FF0000"/>
              </a:solidFill>
            </a:endParaRPr>
          </a:p>
          <a:p>
            <a:r>
              <a:rPr lang="en-GB" sz="2700" dirty="0">
                <a:solidFill>
                  <a:srgbClr val="FF0000"/>
                </a:solidFill>
              </a:rPr>
              <a:t>Peer group, past role holders, DLT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52C7D4-2DCA-358C-9881-4658A8303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7699"/>
          <a:stretch>
            <a:fillRect/>
          </a:stretch>
        </p:blipFill>
        <p:spPr>
          <a:xfrm>
            <a:off x="13182600" y="4447283"/>
            <a:ext cx="3554361" cy="4226741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D35B677F-C2CC-8F3B-385F-9873B3918020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68B01767-83E2-5840-E74B-840553CE45A5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0" name="Freeform 4">
                <a:extLst>
                  <a:ext uri="{FF2B5EF4-FFF2-40B4-BE49-F238E27FC236}">
                    <a16:creationId xmlns:a16="http://schemas.microsoft.com/office/drawing/2014/main" id="{F32BA967-EA2B-C80C-0237-2F50272AE451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5">
                <a:extLst>
                  <a:ext uri="{FF2B5EF4-FFF2-40B4-BE49-F238E27FC236}">
                    <a16:creationId xmlns:a16="http://schemas.microsoft.com/office/drawing/2014/main" id="{47A2162A-0992-6822-DBC0-65F9231DA4C9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07C5CCD-1637-BBD9-8D33-28F97D75C3A1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0453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95462" y="69841"/>
            <a:ext cx="16675203" cy="1717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Agenda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5462" y="1822451"/>
            <a:ext cx="17506663" cy="5931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10:00–10:20 — Opening Alignment. Facilitator: Steve Campion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10:20–10:30 — </a:t>
            </a:r>
            <a:r>
              <a:rPr lang="en-US" sz="2162" b="1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Recognition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 Moment. Celebrate What We Want to See More Of.  Facilitator: Kevin O’Reilly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10:30–10:55 — Building and </a:t>
            </a:r>
            <a:r>
              <a:rPr lang="en-US" sz="2162" b="1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Inspiring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 Your Team. Facilitator: Elizabeth Jordan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11:00–11:15 — Break and Informal Learning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11:15–12:10 — </a:t>
            </a:r>
            <a:r>
              <a:rPr lang="en-US" sz="2162" b="1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Club Growth 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Lab: How to </a:t>
            </a:r>
            <a:r>
              <a:rPr lang="en-US" sz="2162" b="1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Start a Club 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Facilitators. Facilitators: Dan Deighton and Elizabeth Jordan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12:15–1:15 — Lunch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1:15-1:30 – Team Photos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1:30–2:00 — AI-Enabled Leadership: Using </a:t>
            </a:r>
            <a:r>
              <a:rPr lang="en-US" sz="2162" b="1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AI Responsibly 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in Your District Role. Facilitator: Georgina Hodgkinson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2:00–2:30 — </a:t>
            </a:r>
            <a:r>
              <a:rPr lang="en-US" sz="2162" b="1" dirty="0" err="1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Recognising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 the good, great and fantastic of a club and its members.  Facilitator: Kevin O’Reilly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2:30–2:45 — Break and Informal Working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2:45–3:30 — District Leaders Roadmap and Area </a:t>
            </a:r>
            <a:r>
              <a:rPr lang="en-US" sz="2162" b="1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Success Planning 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Sprint Facilitated by the District Leadership Team</a:t>
            </a:r>
          </a:p>
          <a:p>
            <a:pPr algn="l">
              <a:lnSpc>
                <a:spcPct val="150000"/>
              </a:lnSpc>
            </a:pP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3:30–4:00 — </a:t>
            </a:r>
            <a:r>
              <a:rPr lang="en-US" sz="2162" b="1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Recognition Rocks! </a:t>
            </a:r>
            <a:r>
              <a:rPr lang="en-US" sz="2162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Commitments, Appreciation and Close. Facilitators: Trio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2B014-4B7E-7158-35C8-C8E37731C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181267-7C52-B79E-227D-BB666A5488B7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C50F5E7C-CF08-72D0-BECC-2C53A4786B08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8B2C7711-5197-7071-43E0-5801C42A7E32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73D7FC5E-B431-C072-7A3A-8E41A2F788F3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80AB139A-FED4-3482-74F5-6D6BFBBDEC05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9A7EE642-2131-F9A6-8DF5-4FEC46449156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71050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7B1079-0A74-7F2B-C4C8-122EEB50E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0574" y="427705"/>
            <a:ext cx="12786852" cy="56928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34CF82-835B-24A3-AC4B-A33FE955EB15}"/>
              </a:ext>
            </a:extLst>
          </p:cNvPr>
          <p:cNvSpPr txBox="1"/>
          <p:nvPr/>
        </p:nvSpPr>
        <p:spPr>
          <a:xfrm>
            <a:off x="2750574" y="6327059"/>
            <a:ext cx="111363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Action: </a:t>
            </a:r>
            <a:r>
              <a:rPr lang="en-US" sz="4800" b="1" u="sng" dirty="0"/>
              <a:t>One</a:t>
            </a:r>
            <a:r>
              <a:rPr lang="en-US" sz="4800" b="1" dirty="0"/>
              <a:t> takeaway from today’s session</a:t>
            </a:r>
          </a:p>
          <a:p>
            <a:r>
              <a:rPr lang="en-US" sz="4800" b="1" dirty="0"/>
              <a:t>to help you build and inspire your teams. </a:t>
            </a:r>
            <a:endParaRPr lang="en-GB" sz="4800" b="1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94B9CD0C-E772-5ED1-E6CB-C888DA201730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AF6BF6D8-7780-3BAA-11F9-AD0AC58E5F08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140C511C-80BD-B6F0-3EDD-13E750507CBC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498CE6-E833-A24B-2A90-AB89136B22C7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E6FFE60-B49E-F2F3-4703-9F6A67A9E544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79817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D07E8-61E4-FABE-AC53-E6986A0BB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DE3CCE-6A6D-CB96-7D10-0223559FCFD5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FF107122-9088-9A9F-693E-8D2C9C4D512E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D2118660-2ADB-1F66-0CF8-6D1DF8A1D0A7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47F61BE3-33BF-3CBA-E416-B538EC84DB5D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B77062AD-D0A8-059B-9039-AB9A5EDA917C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7B65B57-E464-CB45-3DB9-ACBF19BAA056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5644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46E00-E74D-1F17-C311-DFB096285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405E13-2C12-1EC5-9784-BFCDBE6EB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66830" y="2313201"/>
            <a:ext cx="8745795" cy="5247477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D50EAC3A-F650-800A-0FFE-F04FD68FFA19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0EB4BC44-091E-054E-44EC-CE68FE9676C2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3B496816-9E62-4860-8900-27BE11DF2A2F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210011-3B3B-6E64-A9DF-7A6A9CD13A65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3F237FDA-6DD7-36BE-96DD-128AA10B5728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14013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CB8AB-A906-B427-302F-3883ECF04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5DD26F-F18E-13F8-616E-A8ADE9875C41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F2C8D650-39F0-288A-6B85-B17521EB4B98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4B859D46-B4E8-D8BF-7A82-277D1C800094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83796F89-BB15-87A4-A2CF-8C9F6A5291DF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69DAC701-64AC-6409-AAD3-DD9000B26D5B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0395327-4E9B-B027-4356-8C78F625237D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271906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998FF-B6E1-DFDB-06A3-322375A59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6B97CAF-DEF7-18C8-DFDE-AA8C27E04AF6}"/>
              </a:ext>
            </a:extLst>
          </p:cNvPr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909F181-1578-D729-2BD6-B7E7C837F2E7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2236732E-C59A-8D9D-57CE-66123EB54264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44E8EEA7-5999-9CEB-20DF-5546621F9388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6020018-5CED-080A-E5F8-D63938A4024B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797ADC5-E820-85E4-5CA3-C9A312553CCA}"/>
              </a:ext>
            </a:extLst>
          </p:cNvPr>
          <p:cNvSpPr txBox="1"/>
          <p:nvPr/>
        </p:nvSpPr>
        <p:spPr>
          <a:xfrm>
            <a:off x="385352" y="1062563"/>
            <a:ext cx="17556127" cy="1596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Current Vacancies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EB2898E-50DF-0136-EAC6-C4BC65278E4E}"/>
              </a:ext>
            </a:extLst>
          </p:cNvPr>
          <p:cNvSpPr txBox="1"/>
          <p:nvPr/>
        </p:nvSpPr>
        <p:spPr>
          <a:xfrm>
            <a:off x="762000" y="2876146"/>
            <a:ext cx="8382000" cy="3944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2 x ADs in Division C16, C57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 x AD in Division M07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3 x audit committee team members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C6526E-CBB5-AC96-049A-0A52FB180AEC}"/>
              </a:ext>
            </a:extLst>
          </p:cNvPr>
          <p:cNvSpPr txBox="1"/>
          <p:nvPr/>
        </p:nvSpPr>
        <p:spPr>
          <a:xfrm>
            <a:off x="9525002" y="2876146"/>
            <a:ext cx="7619998" cy="2928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 x New Club mentor lead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1 x Club growth webinar lead</a:t>
            </a:r>
          </a:p>
        </p:txBody>
      </p:sp>
    </p:spTree>
    <p:extLst>
      <p:ext uri="{BB962C8B-B14F-4D97-AF65-F5344CB8AC3E}">
        <p14:creationId xmlns:p14="http://schemas.microsoft.com/office/powerpoint/2010/main" val="18122750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85264-8D19-660F-3069-C3A494A5E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051ACEF-1ECA-DC1C-04F8-D8329E204DC0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27EDF1B1-7499-4122-19DB-35AEC53272F0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B3D897A3-653E-7DBA-B408-7EC87E99D13F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8DE078A0-E3D9-7881-4229-B9A7A3BC8FC9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C1D3BDFE-2A19-A194-CC5A-0B7EFAAB9005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61D63C9-F3B8-71A5-BC42-08680F2FD269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33697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36" y="1284144"/>
            <a:ext cx="17556127" cy="3355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Club Growth Director</a:t>
            </a:r>
          </a:p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Dan Deighton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57800" y="7534595"/>
            <a:ext cx="7692405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Club Growth Lab: How to Start a Club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936" y="5795966"/>
            <a:ext cx="17556127" cy="166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RA Elizabeth Jordan DTM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5936" y="4278303"/>
            <a:ext cx="17556127" cy="166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&amp;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2B691-A05E-1112-BC37-BE031B02B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241C4D-333E-9F2B-7DFF-B8C7AFD97B04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4656C72B-4387-4674-C36F-F113F5D978BD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43763F9D-9ABB-7D26-B8C2-FE2FA335251B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1BA6DDB9-ECF5-6706-F07A-87902D9D0F74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1A6B2719-80C9-81F7-00FE-4A219B7CAB45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B343A65-2667-D28A-2A2C-9C4D3227239C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755731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-1043664"/>
            <a:ext cx="6620194" cy="662019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842917" y="3913982"/>
            <a:ext cx="5995851" cy="5246370"/>
            <a:chOff x="0" y="0"/>
            <a:chExt cx="812800" cy="711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8404" r="-840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748456" y="-280428"/>
            <a:ext cx="3819451" cy="381945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310462"/>
                  </a:lnTo>
                  <a:lnTo>
                    <a:pt x="657569" y="812800"/>
                  </a:lnTo>
                  <a:lnTo>
                    <a:pt x="155231" y="812800"/>
                  </a:lnTo>
                  <a:lnTo>
                    <a:pt x="0" y="310462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6747" r="-1674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387350" y="5942448"/>
            <a:ext cx="4210876" cy="3158157"/>
            <a:chOff x="0" y="0"/>
            <a:chExt cx="812800" cy="6096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609600" y="0"/>
                  </a:lnTo>
                  <a:lnTo>
                    <a:pt x="8128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6"/>
              <a:stretch>
                <a:fillRect t="-38996" b="-38996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680776" y="5862923"/>
            <a:ext cx="7694302" cy="3251005"/>
            <a:chOff x="0" y="0"/>
            <a:chExt cx="812800" cy="3434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343425"/>
            </a:xfrm>
            <a:custGeom>
              <a:avLst/>
              <a:gdLst/>
              <a:ahLst/>
              <a:cxnLst/>
              <a:rect l="l" t="t" r="r" b="b"/>
              <a:pathLst>
                <a:path w="812800" h="343425">
                  <a:moveTo>
                    <a:pt x="0" y="0"/>
                  </a:moveTo>
                  <a:lnTo>
                    <a:pt x="812800" y="0"/>
                  </a:lnTo>
                  <a:lnTo>
                    <a:pt x="812800" y="343425"/>
                  </a:lnTo>
                  <a:lnTo>
                    <a:pt x="0" y="343425"/>
                  </a:lnTo>
                  <a:close/>
                </a:path>
              </a:pathLst>
            </a:custGeom>
            <a:blipFill>
              <a:blip r:embed="rId7"/>
              <a:stretch>
                <a:fillRect t="-28748" b="-2874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3127736" y="0"/>
            <a:ext cx="2818320" cy="5576530"/>
            <a:chOff x="0" y="0"/>
            <a:chExt cx="2620010" cy="5184140"/>
          </a:xfrm>
        </p:grpSpPr>
        <p:sp>
          <p:nvSpPr>
            <p:cNvPr id="18" name="Freeform 18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85420" y="156210"/>
              <a:ext cx="2250453" cy="4876800"/>
            </a:xfrm>
            <a:custGeom>
              <a:avLst/>
              <a:gdLst/>
              <a:ahLst/>
              <a:cxnLst/>
              <a:rect l="l" t="t" r="r" b="b"/>
              <a:pathLst>
                <a:path w="2250453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8"/>
              <a:stretch>
                <a:fillRect l="-26831" r="-26831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579738" y="187960"/>
              <a:ext cx="63785" cy="63501"/>
            </a:xfrm>
            <a:custGeom>
              <a:avLst/>
              <a:gdLst/>
              <a:ahLst/>
              <a:cxnLst/>
              <a:rect l="l" t="t" r="r" b="b"/>
              <a:pathLst>
                <a:path w="63785" h="63501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65936" y="3636920"/>
            <a:ext cx="17556127" cy="242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2027</a:t>
            </a:r>
          </a:p>
          <a:p>
            <a:pPr algn="ctr">
              <a:lnSpc>
                <a:spcPts val="91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Conference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84905-BF74-5F45-09BB-A3198ED17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C65EB8-2AC3-1AF5-BF80-326B7758D974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9554E529-4BAC-07A4-BEB6-559A0A5193ED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B6BEEF8D-80E2-9857-C823-10EE76A280A7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C724706C-20F4-F94A-A6A8-8B8815F8F1DB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900DF062-B2A2-8618-7182-5314F01DE310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8C6390C-00A2-AC3A-C3F9-43A7A518A6DC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421923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79173-C635-173F-EFFA-E48D707A9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9474987-B5FB-7037-D218-89C764B229D5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4DE3379C-54D2-6B1C-6E7D-A3E734C29E63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962501F4-99FE-782A-7D68-3A3800EF63BB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BA709017-FAB2-99CF-D477-C4C0C3CC979A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6DFFABE1-FF3C-A587-B912-C152C9C6B472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57F0078-132A-8270-B771-AFD86A2A7BDF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529820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37494-F849-C461-BD6D-136802ECC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93E2FE8-B1C1-7827-5CFE-B0C6315DF23C}"/>
              </a:ext>
            </a:extLst>
          </p:cNvPr>
          <p:cNvGrpSpPr/>
          <p:nvPr/>
        </p:nvGrpSpPr>
        <p:grpSpPr>
          <a:xfrm>
            <a:off x="-762000" y="9160352"/>
            <a:ext cx="19339332" cy="1126648"/>
            <a:chOff x="0" y="0"/>
            <a:chExt cx="25785777" cy="1502197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27A96B7-B927-50F2-1339-AC3CE532FD42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3330FA5C-CF54-7ADB-44ED-A83E0ECA45BC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3B2EB176-2343-A2B5-B1E9-F7F69067819B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0613A7E-2FFA-FE42-C909-8A22089CC884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04149451-77E6-D0BA-DF99-D50AB482360F}"/>
              </a:ext>
            </a:extLst>
          </p:cNvPr>
          <p:cNvSpPr txBox="1"/>
          <p:nvPr/>
        </p:nvSpPr>
        <p:spPr>
          <a:xfrm>
            <a:off x="0" y="3629624"/>
            <a:ext cx="18288000" cy="151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29"/>
              </a:lnSpc>
            </a:pPr>
            <a:r>
              <a:rPr lang="en-US" sz="94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SMILE!!</a:t>
            </a:r>
            <a:endParaRPr lang="en-US" sz="9999" b="1" dirty="0">
              <a:solidFill>
                <a:srgbClr val="772432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34586122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62000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0" y="2195651"/>
            <a:ext cx="18288000" cy="3265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29"/>
              </a:lnSpc>
            </a:pPr>
            <a:r>
              <a:rPr lang="en-US" sz="94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Digital Enablement Manager</a:t>
            </a:r>
          </a:p>
          <a:p>
            <a:pPr algn="ctr">
              <a:lnSpc>
                <a:spcPts val="13399"/>
              </a:lnSpc>
            </a:pPr>
            <a:r>
              <a:rPr lang="en-US" sz="99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Georgina Hodgkinson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38400" y="5721133"/>
            <a:ext cx="13310220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AI-Enabled Leadership: Using AI Responsibly in Your District Role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8924A-E082-7A21-79FE-34FC5FEA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EA7310-374E-013D-E3F5-17C94F3C16B3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5263F35E-98D1-0A43-D1D2-545BADAA0064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231CD54F-C027-76C8-7911-EC8AE863C907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F019D7AB-F137-E77B-BCEC-08FA651618FC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F00AAC69-1C24-3F31-1594-8B6933777227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262BC0A-440C-5B3B-882D-20DCE17B7464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275420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"/>
          <p:cNvSpPr txBox="1">
            <a:spLocks noGrp="1"/>
          </p:cNvSpPr>
          <p:nvPr>
            <p:ph type="title"/>
          </p:nvPr>
        </p:nvSpPr>
        <p:spPr>
          <a:xfrm>
            <a:off x="416901" y="443660"/>
            <a:ext cx="17471049" cy="9738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37138" tIns="68550" rIns="137138" bIns="68550" rtlCol="0" anchor="ctr" anchorCtr="0">
            <a:normAutofit/>
          </a:bodyPr>
          <a:lstStyle/>
          <a:p>
            <a:pPr>
              <a:buSzPts val="3600"/>
            </a:pPr>
            <a:r>
              <a:rPr lang="en-US"/>
              <a:t>The 4 Golden Values of Responsible AI</a:t>
            </a:r>
            <a:endParaRPr/>
          </a:p>
        </p:txBody>
      </p:sp>
      <p:sp>
        <p:nvSpPr>
          <p:cNvPr id="294" name="Google Shape;294;p2"/>
          <p:cNvSpPr txBox="1">
            <a:spLocks noGrp="1"/>
          </p:cNvSpPr>
          <p:nvPr>
            <p:ph type="body" idx="1"/>
          </p:nvPr>
        </p:nvSpPr>
        <p:spPr>
          <a:xfrm>
            <a:off x="416888" y="1532663"/>
            <a:ext cx="9766350" cy="6808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37138" tIns="68550" rIns="137138" bIns="68550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sz="2700" b="1">
                <a:solidFill>
                  <a:srgbClr val="000000"/>
                </a:solidFill>
              </a:rPr>
              <a:t>INTEGRITY Be Transparent:</a:t>
            </a:r>
            <a:r>
              <a:rPr lang="en-US" sz="2700">
                <a:solidFill>
                  <a:srgbClr val="000000"/>
                </a:solidFill>
              </a:rPr>
              <a:t> </a:t>
            </a:r>
            <a:br>
              <a:rPr lang="en-US" sz="2700">
                <a:solidFill>
                  <a:srgbClr val="000000"/>
                </a:solidFill>
              </a:rPr>
            </a:br>
            <a:r>
              <a:rPr lang="en-US" sz="2700">
                <a:solidFill>
                  <a:srgbClr val="000000"/>
                </a:solidFill>
              </a:rPr>
              <a:t>If you use AI it is best practice to let your team know it was AI-assisted. Transparency builds trust.</a:t>
            </a:r>
            <a:endParaRPr sz="270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</a:pPr>
            <a:r>
              <a:rPr lang="en-US" sz="2700" b="1">
                <a:solidFill>
                  <a:srgbClr val="000000"/>
                </a:solidFill>
              </a:rPr>
              <a:t>RESPECT Protect Member Privacy:</a:t>
            </a:r>
            <a:r>
              <a:rPr lang="en-US" sz="2700">
                <a:solidFill>
                  <a:srgbClr val="000000"/>
                </a:solidFill>
              </a:rPr>
              <a:t> </a:t>
            </a:r>
            <a:br>
              <a:rPr lang="en-US" sz="2700">
                <a:solidFill>
                  <a:srgbClr val="000000"/>
                </a:solidFill>
              </a:rPr>
            </a:br>
            <a:r>
              <a:rPr lang="en-US" sz="2700">
                <a:solidFill>
                  <a:srgbClr val="000000"/>
                </a:solidFill>
              </a:rPr>
              <a:t>Never upload Personally Identifiable Information into public AI tools. Keep member names, phone numbers, email addresses, and specific club financial data out of your prompts.  </a:t>
            </a:r>
            <a:endParaRPr sz="270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</a:pPr>
            <a:r>
              <a:rPr lang="en-US" sz="2700" b="1">
                <a:solidFill>
                  <a:srgbClr val="000000"/>
                </a:solidFill>
              </a:rPr>
              <a:t>SERVICE Maintain the Human Touch:</a:t>
            </a:r>
            <a:r>
              <a:rPr lang="en-US" sz="2700">
                <a:solidFill>
                  <a:srgbClr val="000000"/>
                </a:solidFill>
              </a:rPr>
              <a:t> </a:t>
            </a:r>
            <a:br>
              <a:rPr lang="en-US" sz="2700">
                <a:solidFill>
                  <a:srgbClr val="000000"/>
                </a:solidFill>
              </a:rPr>
            </a:br>
            <a:r>
              <a:rPr lang="en-US" sz="2700">
                <a:solidFill>
                  <a:srgbClr val="000000"/>
                </a:solidFill>
              </a:rPr>
              <a:t>Leadership is built on relationships. While AI can draft an email, take the time to personalise it. Empathy, encouragement, and nuanced feedback must come from you, not an algorithm.</a:t>
            </a:r>
            <a:endParaRPr sz="270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</a:pPr>
            <a:r>
              <a:rPr lang="en-US" sz="2700" b="1">
                <a:solidFill>
                  <a:srgbClr val="000000"/>
                </a:solidFill>
              </a:rPr>
              <a:t>EXCELLENCE</a:t>
            </a:r>
            <a:r>
              <a:rPr lang="en-US" sz="2700">
                <a:solidFill>
                  <a:srgbClr val="000000"/>
                </a:solidFill>
              </a:rPr>
              <a:t> </a:t>
            </a:r>
            <a:r>
              <a:rPr lang="en-US" sz="2700" b="1">
                <a:solidFill>
                  <a:srgbClr val="000000"/>
                </a:solidFill>
              </a:rPr>
              <a:t>Verify Before You Send:</a:t>
            </a:r>
            <a:r>
              <a:rPr lang="en-US" sz="2700">
                <a:solidFill>
                  <a:srgbClr val="000000"/>
                </a:solidFill>
              </a:rPr>
              <a:t> </a:t>
            </a:r>
            <a:br>
              <a:rPr lang="en-US" sz="2700">
                <a:solidFill>
                  <a:srgbClr val="000000"/>
                </a:solidFill>
              </a:rPr>
            </a:br>
            <a:r>
              <a:rPr lang="en-US" sz="2700">
                <a:solidFill>
                  <a:srgbClr val="000000"/>
                </a:solidFill>
              </a:rPr>
              <a:t>AI can "hallucinate" or provide outdated information. Always check AI generated facts, especially regarding Toastmasters International policies, Distinguished Club Program (DCP) rules, or contest regulations.</a:t>
            </a:r>
            <a:endParaRPr sz="5250"/>
          </a:p>
        </p:txBody>
      </p:sp>
      <p:pic>
        <p:nvPicPr>
          <p:cNvPr id="295" name="Google Shape;295;p2" title="LeadingTogetherBanner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458200"/>
            <a:ext cx="182880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" descr="just have one row of coins"/>
          <p:cNvPicPr preferRelativeResize="0"/>
          <p:nvPr/>
        </p:nvPicPr>
        <p:blipFill rotWithShape="1">
          <a:blip r:embed="rId4">
            <a:alphaModFix/>
          </a:blip>
          <a:srcRect t="36458" r="49789" b="32987"/>
          <a:stretch/>
        </p:blipFill>
        <p:spPr>
          <a:xfrm>
            <a:off x="10998188" y="1417500"/>
            <a:ext cx="6122886" cy="372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" descr="just have one row of coins"/>
          <p:cNvPicPr preferRelativeResize="0"/>
          <p:nvPr/>
        </p:nvPicPr>
        <p:blipFill rotWithShape="1">
          <a:blip r:embed="rId4">
            <a:alphaModFix/>
          </a:blip>
          <a:srcRect l="50017" t="36458" b="32987"/>
          <a:stretch/>
        </p:blipFill>
        <p:spPr>
          <a:xfrm>
            <a:off x="11427559" y="4430576"/>
            <a:ext cx="6122888" cy="3743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8F83F-E452-DB79-FC24-7B6F99B36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0721CF-C372-B7B9-1DF8-ED220FEEBE49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8A3B9421-E9C0-502E-332A-64654E00FE01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ADF05DD4-287D-7157-4C2C-6D5C29A6FD30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69BDAB8E-0232-9A96-9FB5-F409F3330BD9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79B96099-6C22-532F-E22D-0DD089369BEF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0FA2608-9C38-FCD1-D46F-42CE28EDA50F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467502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"/>
          <p:cNvSpPr txBox="1">
            <a:spLocks noGrp="1"/>
          </p:cNvSpPr>
          <p:nvPr>
            <p:ph type="title"/>
          </p:nvPr>
        </p:nvSpPr>
        <p:spPr>
          <a:xfrm>
            <a:off x="416901" y="443660"/>
            <a:ext cx="17471049" cy="9738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37138" tIns="68550" rIns="137138" bIns="68550" rtlCol="0" anchor="ctr" anchorCtr="0">
            <a:normAutofit/>
          </a:bodyPr>
          <a:lstStyle/>
          <a:p>
            <a:pPr>
              <a:buSzPts val="3600"/>
            </a:pPr>
            <a:r>
              <a:rPr lang="en-US"/>
              <a:t>WISDOM OF THE ROOM</a:t>
            </a:r>
            <a:endParaRPr/>
          </a:p>
        </p:txBody>
      </p:sp>
      <p:pic>
        <p:nvPicPr>
          <p:cNvPr id="303" name="Google Shape;303;p10" title="LeadingTogetherBanner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458200"/>
            <a:ext cx="18288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0"/>
          <p:cNvSpPr txBox="1">
            <a:spLocks noGrp="1"/>
          </p:cNvSpPr>
          <p:nvPr>
            <p:ph type="title"/>
          </p:nvPr>
        </p:nvSpPr>
        <p:spPr>
          <a:xfrm>
            <a:off x="571500" y="2400300"/>
            <a:ext cx="16930800" cy="43861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37138" tIns="68550" rIns="137138" bIns="68550" rtlCol="0" anchor="ctr" anchorCtr="0">
            <a:normAutofit/>
          </a:bodyPr>
          <a:lstStyle/>
          <a:p>
            <a:pPr>
              <a:buClr>
                <a:schemeClr val="dk1"/>
              </a:buClr>
              <a:buSzPts val="3600"/>
            </a:pPr>
            <a:r>
              <a:rPr lang="en-US">
                <a:solidFill>
                  <a:schemeClr val="dk1"/>
                </a:solidFill>
              </a:rPr>
              <a:t>20 mins - Find Person in the Room Activity</a:t>
            </a:r>
            <a:endParaRPr/>
          </a:p>
          <a:p>
            <a:pPr>
              <a:buSzPts val="3600"/>
            </a:pPr>
            <a:endParaRPr/>
          </a:p>
          <a:p>
            <a:pPr>
              <a:buSzPts val="3600"/>
            </a:pPr>
            <a:r>
              <a:rPr lang="en-US"/>
              <a:t>Name &amp; What tool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88A79-4AEE-A46E-743B-193D6407B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F6B3B2-B25E-A3E2-3D32-F3925A6AD70D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5CAECAE1-D54B-EA3E-9207-810CB025F9C7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93B1AA52-7452-A696-03C3-0DDBA0C6E08F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1C40F974-A73A-B123-F6B8-C078F37991B4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1BF13CEB-D100-4BD5-8193-DBFBDBAD66D3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7EF34E0-50CA-E24A-E61A-039F5E80A17B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668661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559d94a58_0_31"/>
          <p:cNvSpPr txBox="1">
            <a:spLocks noGrp="1"/>
          </p:cNvSpPr>
          <p:nvPr>
            <p:ph type="title"/>
          </p:nvPr>
        </p:nvSpPr>
        <p:spPr>
          <a:xfrm>
            <a:off x="416901" y="443660"/>
            <a:ext cx="17471250" cy="973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37138" tIns="68550" rIns="137138" bIns="68550" rtlCol="0" anchor="ctr" anchorCtr="0">
            <a:normAutofit/>
          </a:bodyPr>
          <a:lstStyle/>
          <a:p>
            <a:pPr>
              <a:buSzPts val="3600"/>
            </a:pPr>
            <a:r>
              <a:rPr lang="en-US"/>
              <a:t>FEEDBACK</a:t>
            </a:r>
            <a:endParaRPr/>
          </a:p>
        </p:txBody>
      </p:sp>
      <p:pic>
        <p:nvPicPr>
          <p:cNvPr id="310" name="Google Shape;310;g3f559d94a58_0_31" title="LeadingTogetherBanner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458200"/>
            <a:ext cx="18288000" cy="1828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1" name="Google Shape;311;g3f559d94a58_0_31"/>
          <p:cNvGraphicFramePr/>
          <p:nvPr/>
        </p:nvGraphicFramePr>
        <p:xfrm>
          <a:off x="1234650" y="2134332"/>
          <a:ext cx="13562550" cy="5607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4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214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>
                          <a:solidFill>
                            <a:srgbClr val="1F1F1F"/>
                          </a:solidFill>
                        </a:rPr>
                        <a:t>District Task</a:t>
                      </a:r>
                      <a:endParaRPr sz="1700" b="1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>
                          <a:solidFill>
                            <a:srgbClr val="1F1F1F"/>
                          </a:solidFill>
                        </a:rPr>
                        <a:t>WHAT TOOL DID YOU USE</a:t>
                      </a:r>
                      <a:endParaRPr sz="1700" b="1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>
                          <a:solidFill>
                            <a:srgbClr val="1F1F1F"/>
                          </a:solidFill>
                        </a:rPr>
                        <a:t>WHAT WOULD YOU RECOMMEND TO TRY</a:t>
                      </a:r>
                      <a:endParaRPr sz="1700" b="1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14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>
                          <a:solidFill>
                            <a:srgbClr val="1F1F1F"/>
                          </a:solidFill>
                        </a:rPr>
                        <a:t>CREATE QUESTIONS FOR A Club Visits Report </a:t>
                      </a:r>
                      <a:endParaRPr sz="1700" b="1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CHAT GPT - FREE VERSION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You are an Area Director.  Draft a template of questions to ask club officers during your club visits.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14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>
                          <a:solidFill>
                            <a:srgbClr val="1F1F1F"/>
                          </a:solidFill>
                        </a:rPr>
                        <a:t>CREATE FORMULAE FOR Data &amp; Reporting</a:t>
                      </a:r>
                      <a:endParaRPr sz="1700" b="1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Google Workspace AI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Ask AI to explain the math behind the DCP requirements for a specific club scenario.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>
                          <a:solidFill>
                            <a:srgbClr val="1F1F1F"/>
                          </a:solidFill>
                        </a:rPr>
                        <a:t>CREATE POSTER IMAGES for Speech Contests</a:t>
                      </a:r>
                      <a:endParaRPr sz="1700" b="1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Claude - FREE VERSION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Brainstorm engaging themes, icebreakers, or promotional social media captions.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14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>
                          <a:solidFill>
                            <a:srgbClr val="1F1F1F"/>
                          </a:solidFill>
                        </a:rPr>
                        <a:t>Role Play with AI for Mentorship / Coaching practice</a:t>
                      </a:r>
                      <a:endParaRPr sz="1700" b="1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Gemini - FREE VERSION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1F1F1F"/>
                          </a:solidFill>
                        </a:rPr>
                        <a:t>How do I start a difficult conversation with a club president who is feeling burned out?</a:t>
                      </a:r>
                      <a:endParaRPr sz="1700">
                        <a:solidFill>
                          <a:srgbClr val="1F1F1F"/>
                        </a:solidFill>
                      </a:endParaRPr>
                    </a:p>
                  </a:txBody>
                  <a:tcPr marL="171450" marR="171450" marT="114300" marB="114300">
                    <a:lnL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4C7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12" name="Google Shape;312;g3f559d94a58_0_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65763" y="4707747"/>
            <a:ext cx="3033600" cy="30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9A01B-92FA-291F-93E8-9C42EE647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DEFA4AF-B4EB-C25D-8ACB-BE46DE1D571F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15A51E6B-AB30-5BB4-91F3-4058EB5B71D0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9F7448B8-AAC5-6A34-664B-E2A5D6D216F1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51669553-3EB1-F444-44A6-4DE19AD4B412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C333B32E-C879-41AD-1564-59DEF4C418A8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90220A4-3160-59B7-11F6-019849D489DD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35567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36" y="2186126"/>
            <a:ext cx="17556127" cy="3355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District Director</a:t>
            </a:r>
          </a:p>
          <a:p>
            <a:pPr algn="ctr">
              <a:lnSpc>
                <a:spcPts val="13399"/>
              </a:lnSpc>
            </a:pPr>
            <a:r>
              <a:rPr lang="en-US" sz="9999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Steve Campion DTM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58739" y="5721133"/>
            <a:ext cx="11078732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Mission, Member Promise and Communication Rhythm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1"/>
          <p:cNvSpPr txBox="1"/>
          <p:nvPr/>
        </p:nvSpPr>
        <p:spPr>
          <a:xfrm>
            <a:off x="1735538" y="1228238"/>
            <a:ext cx="14516100" cy="6843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ctr">
              <a:buClr>
                <a:srgbClr val="333333"/>
              </a:buClr>
              <a:buSzPts val="4500"/>
            </a:pPr>
            <a:r>
              <a:rPr lang="en-US" sz="8100" b="1" i="1"/>
              <a:t>“Your Toastmasters club is your laboratory in which to try experiments in better communication.”</a:t>
            </a:r>
            <a:endParaRPr sz="8100" b="1"/>
          </a:p>
          <a:p>
            <a:pPr algn="ctr">
              <a:buClr>
                <a:srgbClr val="333333"/>
              </a:buClr>
              <a:buSzPts val="4500"/>
            </a:pPr>
            <a:r>
              <a:rPr lang="en-US" sz="8100"/>
              <a:t>Dr. Ralph C. Smedley</a:t>
            </a:r>
            <a:endParaRPr sz="8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11" title="LeadingTogetherBanner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458200"/>
            <a:ext cx="18288000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2B12C-AECE-27DE-237B-E7188EA49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679983F-CDF7-9291-C63A-FE2B7A1D682A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150C9C16-5077-5EFD-81D6-7B2CCCD0432D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BE440A4E-FC56-EFD7-4853-49F2B33F570E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4F3EF8B1-329C-93D8-D004-88EC3DE334BC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B0134929-CAA1-0B71-7DC1-7835691E98BA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3B95345-3436-F799-CCE6-F0C983FD1BF1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50398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36" y="2186126"/>
            <a:ext cx="17556127" cy="3355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Program Quality Director</a:t>
            </a:r>
          </a:p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Kevin O’Reilly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57400" y="5721133"/>
            <a:ext cx="13989695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 err="1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Recognising</a:t>
            </a: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 the good, great and fantastic of a club and its members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88BD3-AB5E-2ECA-4953-9F7637BB4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CBADBBF-323C-BBA6-258F-1471660C4FAE}"/>
              </a:ext>
            </a:extLst>
          </p:cNvPr>
          <p:cNvGraphicFramePr>
            <a:graphicFrameLocks noGrp="1"/>
          </p:cNvGraphicFramePr>
          <p:nvPr/>
        </p:nvGraphicFramePr>
        <p:xfrm>
          <a:off x="12323290" y="7583923"/>
          <a:ext cx="4762500" cy="1562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44525138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27537326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Speak Easy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78580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Tralee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67780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Killarney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32438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The Limerick Lilts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962754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97AF99F-B36C-6376-7435-72E469081D05}"/>
              </a:ext>
            </a:extLst>
          </p:cNvPr>
          <p:cNvGraphicFramePr>
            <a:graphicFrameLocks noGrp="1"/>
          </p:cNvGraphicFramePr>
          <p:nvPr/>
        </p:nvGraphicFramePr>
        <p:xfrm>
          <a:off x="12338222" y="9135867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784867166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119564150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Talking Heads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1450150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EBE3ABE-B7BD-85B4-EE12-1D2AAA3B3ACA}"/>
              </a:ext>
            </a:extLst>
          </p:cNvPr>
          <p:cNvGraphicFramePr>
            <a:graphicFrameLocks noGrp="1"/>
          </p:cNvGraphicFramePr>
          <p:nvPr/>
        </p:nvGraphicFramePr>
        <p:xfrm>
          <a:off x="1083276" y="7545407"/>
          <a:ext cx="4762500" cy="1562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47473836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03339221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Cloudera Ireland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26979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Powdermills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50562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Guardian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549176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 err="1">
                          <a:effectLst/>
                        </a:rPr>
                        <a:t>Bishopstown</a:t>
                      </a:r>
                      <a:r>
                        <a:rPr lang="en-GB" sz="2500" u="none" strike="noStrike" dirty="0">
                          <a:effectLst/>
                        </a:rPr>
                        <a:t>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372649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14711A-460B-C34F-82E3-11DFAA3E0665}"/>
              </a:ext>
            </a:extLst>
          </p:cNvPr>
          <p:cNvGraphicFramePr>
            <a:graphicFrameLocks noGrp="1"/>
          </p:cNvGraphicFramePr>
          <p:nvPr/>
        </p:nvGraphicFramePr>
        <p:xfrm>
          <a:off x="1083276" y="5549151"/>
          <a:ext cx="4762500" cy="1952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76815859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48052073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East Coast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945055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Swords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222523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Malahide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182203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Fingal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871781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Balbriggan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09856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DB8830-5166-1B9E-3966-01488F312E69}"/>
              </a:ext>
            </a:extLst>
          </p:cNvPr>
          <p:cNvGraphicFramePr>
            <a:graphicFrameLocks noGrp="1"/>
          </p:cNvGraphicFramePr>
          <p:nvPr/>
        </p:nvGraphicFramePr>
        <p:xfrm>
          <a:off x="6762750" y="1611586"/>
          <a:ext cx="4762500" cy="1943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4768186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628610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Castleknock Toastmasters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5284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Navan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391544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Phoenix-Tara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181498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Dublin 15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890763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F66084-53B4-2F64-499F-80DA839C7675}"/>
              </a:ext>
            </a:extLst>
          </p:cNvPr>
          <p:cNvGraphicFramePr>
            <a:graphicFrameLocks noGrp="1"/>
          </p:cNvGraphicFramePr>
          <p:nvPr/>
        </p:nvGraphicFramePr>
        <p:xfrm>
          <a:off x="6745758" y="714084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36222062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94423614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Drogheda TM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062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3594CD0-60CA-1306-B848-6607D320B401}"/>
              </a:ext>
            </a:extLst>
          </p:cNvPr>
          <p:cNvGraphicFramePr>
            <a:graphicFrameLocks noGrp="1"/>
          </p:cNvGraphicFramePr>
          <p:nvPr/>
        </p:nvGraphicFramePr>
        <p:xfrm>
          <a:off x="6762750" y="4335736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846636692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11376635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Monaghan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684547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Glasnevin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P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380561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0644E40-C263-4507-9C14-7449856F1A13}"/>
              </a:ext>
            </a:extLst>
          </p:cNvPr>
          <p:cNvGraphicFramePr>
            <a:graphicFrameLocks noGrp="1"/>
          </p:cNvGraphicFramePr>
          <p:nvPr/>
        </p:nvGraphicFramePr>
        <p:xfrm>
          <a:off x="6773820" y="875780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59845519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91939664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Innovative Leaders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345422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A5EF986-B7D9-E44A-C129-FBF1D49342C7}"/>
              </a:ext>
            </a:extLst>
          </p:cNvPr>
          <p:cNvGraphicFramePr>
            <a:graphicFrameLocks noGrp="1"/>
          </p:cNvGraphicFramePr>
          <p:nvPr/>
        </p:nvGraphicFramePr>
        <p:xfrm>
          <a:off x="6753225" y="5143500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81131701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1966220846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IE </a:t>
                      </a:r>
                      <a:r>
                        <a:rPr lang="en-GB" sz="2500" u="none" strike="noStrike" dirty="0" err="1">
                          <a:effectLst/>
                        </a:rPr>
                        <a:t>Templebar</a:t>
                      </a:r>
                      <a:r>
                        <a:rPr lang="en-GB" sz="2500" u="none" strike="noStrike" dirty="0">
                          <a:effectLst/>
                        </a:rPr>
                        <a:t>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71379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IFSC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P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293600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96FCB8F-8BD9-15FB-A0F7-AB1386A2A4D7}"/>
              </a:ext>
            </a:extLst>
          </p:cNvPr>
          <p:cNvGraphicFramePr>
            <a:graphicFrameLocks noGrp="1"/>
          </p:cNvGraphicFramePr>
          <p:nvPr/>
        </p:nvGraphicFramePr>
        <p:xfrm>
          <a:off x="1075038" y="5133619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00381702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17173418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Deloitte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021185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57BF036-CEA5-9BEA-1E5E-2A3316665F42}"/>
              </a:ext>
            </a:extLst>
          </p:cNvPr>
          <p:cNvGraphicFramePr>
            <a:graphicFrameLocks noGrp="1"/>
          </p:cNvGraphicFramePr>
          <p:nvPr/>
        </p:nvGraphicFramePr>
        <p:xfrm>
          <a:off x="6762750" y="5937268"/>
          <a:ext cx="47625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58828728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33741499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Thurles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640501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Clonmel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48042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Waterford DLS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413492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2795337-4A5B-BE99-1C1A-7B46EBA7D1C6}"/>
              </a:ext>
            </a:extLst>
          </p:cNvPr>
          <p:cNvGraphicFramePr>
            <a:graphicFrameLocks noGrp="1"/>
          </p:cNvGraphicFramePr>
          <p:nvPr/>
        </p:nvGraphicFramePr>
        <p:xfrm>
          <a:off x="1083276" y="4714266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18104442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76342290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Ennis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3967152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FFBE166-433E-72FB-C779-FD90E8D66A4C}"/>
              </a:ext>
            </a:extLst>
          </p:cNvPr>
          <p:cNvGraphicFramePr>
            <a:graphicFrameLocks noGrp="1"/>
          </p:cNvGraphicFramePr>
          <p:nvPr/>
        </p:nvGraphicFramePr>
        <p:xfrm>
          <a:off x="12327409" y="5595862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00144807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63333444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Limerick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991187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4184052-CCE2-F123-C54A-F3C67F3ED669}"/>
              </a:ext>
            </a:extLst>
          </p:cNvPr>
          <p:cNvGraphicFramePr>
            <a:graphicFrameLocks noGrp="1"/>
          </p:cNvGraphicFramePr>
          <p:nvPr/>
        </p:nvGraphicFramePr>
        <p:xfrm>
          <a:off x="6769701" y="3554686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25839410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45442467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Naas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2497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Portlaoise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400859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DCA25DB-3384-3D01-F889-EFA7676F5B8D}"/>
              </a:ext>
            </a:extLst>
          </p:cNvPr>
          <p:cNvGraphicFramePr>
            <a:graphicFrameLocks noGrp="1"/>
          </p:cNvGraphicFramePr>
          <p:nvPr/>
        </p:nvGraphicFramePr>
        <p:xfrm>
          <a:off x="12338222" y="716827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0041327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88250745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Toastmasters4Golf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739999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CDBDD3A-81EA-FE56-DE7A-36E5008A1899}"/>
              </a:ext>
            </a:extLst>
          </p:cNvPr>
          <p:cNvGraphicFramePr>
            <a:graphicFrameLocks noGrp="1"/>
          </p:cNvGraphicFramePr>
          <p:nvPr/>
        </p:nvGraphicFramePr>
        <p:xfrm>
          <a:off x="6767641" y="7558800"/>
          <a:ext cx="47625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14698986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35226701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Tullamore TMC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28652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Athlone Club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49836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Mullingar TMC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774690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FE2E200-2545-2D23-D297-A94F2C2F2D6D}"/>
              </a:ext>
            </a:extLst>
          </p:cNvPr>
          <p:cNvGraphicFramePr>
            <a:graphicFrameLocks noGrp="1"/>
          </p:cNvGraphicFramePr>
          <p:nvPr/>
        </p:nvGraphicFramePr>
        <p:xfrm>
          <a:off x="12323290" y="5960886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4124249829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41303447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Galway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04650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Corrib Oranmore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3449323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4FD3E98A-FEDC-CF74-C2E6-FA28ABE514A2}"/>
              </a:ext>
            </a:extLst>
          </p:cNvPr>
          <p:cNvGraphicFramePr>
            <a:graphicFrameLocks noGrp="1"/>
          </p:cNvGraphicFramePr>
          <p:nvPr/>
        </p:nvGraphicFramePr>
        <p:xfrm>
          <a:off x="12331271" y="6759843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567962219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25071522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Westport Speakers C.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530374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50CF928-20B5-0DD5-024A-59B5FE0F6B06}"/>
              </a:ext>
            </a:extLst>
          </p:cNvPr>
          <p:cNvGraphicFramePr>
            <a:graphicFrameLocks noGrp="1"/>
          </p:cNvGraphicFramePr>
          <p:nvPr/>
        </p:nvGraphicFramePr>
        <p:xfrm>
          <a:off x="12344400" y="1625543"/>
          <a:ext cx="4762500" cy="312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140941293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879991904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Fil On Toast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969339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Lucan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632072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Clondalkin Talkin'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95439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Rathfarnham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176091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Tallaght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591535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Tara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62967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Dublin South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324609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Sandyford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7164671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FAC8D573-6980-EC11-BEC8-9CDDC7CD6BB2}"/>
              </a:ext>
            </a:extLst>
          </p:cNvPr>
          <p:cNvGraphicFramePr>
            <a:graphicFrameLocks noGrp="1"/>
          </p:cNvGraphicFramePr>
          <p:nvPr/>
        </p:nvGraphicFramePr>
        <p:xfrm>
          <a:off x="12338222" y="4774474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585883036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178607347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Dublin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2666381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27F3AFD5-AF5E-3025-7E9A-986055D26C2C}"/>
              </a:ext>
            </a:extLst>
          </p:cNvPr>
          <p:cNvGraphicFramePr>
            <a:graphicFrameLocks noGrp="1"/>
          </p:cNvGraphicFramePr>
          <p:nvPr/>
        </p:nvGraphicFramePr>
        <p:xfrm>
          <a:off x="12338222" y="518634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412084989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20720800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Hellfire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3318606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2393409A-9EFD-C776-889C-A86D4C337C51}"/>
              </a:ext>
            </a:extLst>
          </p:cNvPr>
          <p:cNvGraphicFramePr>
            <a:graphicFrameLocks noGrp="1"/>
          </p:cNvGraphicFramePr>
          <p:nvPr/>
        </p:nvGraphicFramePr>
        <p:xfrm>
          <a:off x="12327409" y="1151133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328859739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75607003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Greystones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6259347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EDEE946-07A6-67AB-A02D-4A0C0431AC29}"/>
              </a:ext>
            </a:extLst>
          </p:cNvPr>
          <p:cNvGraphicFramePr>
            <a:graphicFrameLocks noGrp="1"/>
          </p:cNvGraphicFramePr>
          <p:nvPr/>
        </p:nvGraphicFramePr>
        <p:xfrm>
          <a:off x="6745759" y="1131212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713809057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06893674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Engineers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0282718"/>
                  </a:ext>
                </a:extLst>
              </a:tr>
            </a:tbl>
          </a:graphicData>
        </a:graphic>
      </p:graphicFrame>
      <p:sp>
        <p:nvSpPr>
          <p:cNvPr id="25" name="TextBox 7">
            <a:extLst>
              <a:ext uri="{FF2B5EF4-FFF2-40B4-BE49-F238E27FC236}">
                <a16:creationId xmlns:a16="http://schemas.microsoft.com/office/drawing/2014/main" id="{E1D8DA88-5279-FF9E-E75A-493D1B688414}"/>
              </a:ext>
            </a:extLst>
          </p:cNvPr>
          <p:cNvSpPr txBox="1"/>
          <p:nvPr/>
        </p:nvSpPr>
        <p:spPr>
          <a:xfrm>
            <a:off x="348945" y="-330785"/>
            <a:ext cx="17556127" cy="153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8000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Distinguished or better clubs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2F9C3D31-D068-2F65-3B61-8930CF71F160}"/>
              </a:ext>
            </a:extLst>
          </p:cNvPr>
          <p:cNvGraphicFramePr>
            <a:graphicFrameLocks noGrp="1"/>
          </p:cNvGraphicFramePr>
          <p:nvPr/>
        </p:nvGraphicFramePr>
        <p:xfrm>
          <a:off x="1066800" y="1196117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62423256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70120940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Lagan Valley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7085650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BC3F59D6-7CE0-8569-61AA-4235E46949BB}"/>
              </a:ext>
            </a:extLst>
          </p:cNvPr>
          <p:cNvGraphicFramePr>
            <a:graphicFrameLocks noGrp="1"/>
          </p:cNvGraphicFramePr>
          <p:nvPr/>
        </p:nvGraphicFramePr>
        <p:xfrm>
          <a:off x="1083276" y="1578705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818770697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05476801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Talk Club @ Letterkenny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20805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Belfast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1785719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ADC542D1-AA47-B4C8-4C7B-D279BD3A7698}"/>
              </a:ext>
            </a:extLst>
          </p:cNvPr>
          <p:cNvGraphicFramePr>
            <a:graphicFrameLocks noGrp="1"/>
          </p:cNvGraphicFramePr>
          <p:nvPr/>
        </p:nvGraphicFramePr>
        <p:xfrm>
          <a:off x="1066800" y="2342288"/>
          <a:ext cx="47625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18519438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401968509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Tullamore Toastmasters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03122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Athlone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08577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Mullingar Toastmasters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5522752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C247932A-D6BA-7588-1AAC-8D371F1DC3D5}"/>
              </a:ext>
            </a:extLst>
          </p:cNvPr>
          <p:cNvGraphicFramePr>
            <a:graphicFrameLocks noGrp="1"/>
          </p:cNvGraphicFramePr>
          <p:nvPr/>
        </p:nvGraphicFramePr>
        <p:xfrm>
          <a:off x="1066800" y="3513863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73619798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74542270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Galway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38337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Corrib Oranmore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2994284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05612D9F-5018-0044-D79B-D768E0796E08}"/>
              </a:ext>
            </a:extLst>
          </p:cNvPr>
          <p:cNvGraphicFramePr>
            <a:graphicFrameLocks noGrp="1"/>
          </p:cNvGraphicFramePr>
          <p:nvPr/>
        </p:nvGraphicFramePr>
        <p:xfrm>
          <a:off x="1066800" y="4298734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1197396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061640196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Westport Speakers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6791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7152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D0837-F6C1-B08C-AB93-FA613533C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86A234-3EDA-07DA-8BB9-ECBE6966F8BF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F823861D-0E22-9598-BCF9-D2EEF49D5E51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A9C10D01-F52E-5328-EB54-714C2666FE1E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FDC09F90-72B5-5421-B332-D906BC6BDE5D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32862E80-3689-B85B-8A3D-2879B40E1A2D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5C25CD-6F5A-00E9-8016-9A3BC6C4F62C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770131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36" y="2186126"/>
            <a:ext cx="17556127" cy="166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District Leadership Team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1800" y="5721133"/>
            <a:ext cx="12234341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District Leaders Roadmap and Area Success Planning Sprint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DF6B2-A0E3-9E02-428E-F59F8ED22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7DD313-A12D-35EB-8F93-94C5AC43479A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B7D42030-D32A-1BBE-B959-3D30A33BE593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E01C1C63-7CF9-84F6-BD74-882AA5B9062E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17EFA263-0EAE-AB39-2061-140CD02A38C3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9993C537-FF60-DE60-CFCE-CF66BFFA04D0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10356D6-1175-2F26-4792-B69EAB29A360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467938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36" y="2186126"/>
            <a:ext cx="17556127" cy="3355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District Trio</a:t>
            </a:r>
          </a:p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Steve, Kevin, Dan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48000" y="5721133"/>
            <a:ext cx="11990785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Recognition Rocks! Commitments, Appreciation and Close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2B1A2-428D-1252-44A8-ACD9E98E1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9BF4DA-B60F-F123-D8D0-45F3525D5614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320D6302-2935-B40B-AAAB-C6A6759505CF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E3BB8D0E-89FC-7CD3-B7C7-99D72B165FD5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FD1114C8-6033-CFCE-246D-4AB94E615AC4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CB75571B-920D-E2FD-F0BD-44FDB4399C4E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0E3EAC2-3E0D-534F-4B22-82AB93516883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765213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6607670" y="3789698"/>
            <a:ext cx="5072660" cy="5072660"/>
          </a:xfrm>
          <a:custGeom>
            <a:avLst/>
            <a:gdLst/>
            <a:ahLst/>
            <a:cxnLst/>
            <a:rect l="l" t="t" r="r" b="b"/>
            <a:pathLst>
              <a:path w="5072660" h="5072660">
                <a:moveTo>
                  <a:pt x="0" y="0"/>
                </a:moveTo>
                <a:lnTo>
                  <a:pt x="5072660" y="0"/>
                </a:lnTo>
                <a:lnTo>
                  <a:pt x="5072660" y="5072661"/>
                </a:lnTo>
                <a:lnTo>
                  <a:pt x="0" y="5072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334504" y="1517887"/>
            <a:ext cx="15618991" cy="2289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422"/>
              </a:lnSpc>
            </a:pPr>
            <a:r>
              <a:rPr lang="en-US" sz="20025" dirty="0">
                <a:solidFill>
                  <a:srgbClr val="222222"/>
                </a:solidFill>
                <a:latin typeface="Gotham"/>
                <a:ea typeface="Gotham"/>
                <a:cs typeface="Gotham"/>
                <a:sym typeface="Gotham"/>
              </a:rPr>
              <a:t>FEEDBACK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D6EDF-16F3-0BAA-822F-F5DA64CB0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C538FBA-8117-5A83-7DBE-C705CB38A5A3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A58C4F08-1E10-8A85-CCE2-9580EDBD6DBF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EE77813A-CD9C-5EB3-EA08-D636BC264CCC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A55EBCD2-ED6E-CC07-5A82-6DD3E40F6B74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1871FAE8-4278-9145-D35B-EC25D8FCDC7E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22FB9AE-D15A-DE1B-E8D8-3D7C19564BB4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582765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D79E-F4F8-4C12-BBEA-8D25C04A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C053C4-DEE2-A9C2-CBBD-869B3EBF9E3D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8C292B0B-E7A7-9F25-790A-FFF01BAE8553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410E1CB7-3630-E477-6982-E96849D0B4E6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072C5E1E-8211-EADD-2483-9DBCF4078C3B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F628AFBC-B920-AE21-88A4-16594BB72A09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6D4B823-846C-54D9-2218-96C642F4D20C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202706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79" y="1714500"/>
            <a:ext cx="16085641" cy="4630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22"/>
              </a:lnSpc>
            </a:pPr>
            <a:r>
              <a:rPr lang="en-US" sz="20025" dirty="0">
                <a:solidFill>
                  <a:srgbClr val="222222"/>
                </a:solidFill>
                <a:latin typeface="Gotham"/>
                <a:ea typeface="Gotham"/>
                <a:cs typeface="Gotham"/>
                <a:sym typeface="Gotham"/>
              </a:rPr>
              <a:t>THANK YOU</a:t>
            </a:r>
          </a:p>
          <a:p>
            <a:pPr algn="ctr">
              <a:lnSpc>
                <a:spcPts val="17422"/>
              </a:lnSpc>
            </a:pPr>
            <a:r>
              <a:rPr lang="en-US" sz="20025" dirty="0">
                <a:solidFill>
                  <a:srgbClr val="222222"/>
                </a:solidFill>
                <a:latin typeface="Gotham"/>
                <a:ea typeface="Gotham"/>
                <a:cs typeface="Gotham"/>
                <a:sym typeface="Gotham"/>
              </a:rPr>
              <a:t>SO MUCH!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51332" y="9160352"/>
            <a:ext cx="19339332" cy="1126648"/>
            <a:chOff x="0" y="0"/>
            <a:chExt cx="25785777" cy="15021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36" y="2186126"/>
            <a:ext cx="17556127" cy="3355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Program Quality Director</a:t>
            </a:r>
          </a:p>
          <a:p>
            <a:pPr algn="ctr">
              <a:lnSpc>
                <a:spcPts val="13399"/>
              </a:lnSpc>
            </a:pPr>
            <a:r>
              <a:rPr lang="en-US" sz="9999" b="1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Kevin O’Reilly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76801" y="5721133"/>
            <a:ext cx="8412658" cy="54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002F55"/>
                </a:solidFill>
                <a:latin typeface="Gotham"/>
                <a:ea typeface="Gotham"/>
                <a:cs typeface="Gotham"/>
                <a:sym typeface="Gotham"/>
              </a:rPr>
              <a:t>Celebrate What We Want to See More Of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08D3E-0AF3-159B-858A-797EEEEC4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A823A4-3C5F-2083-92DF-4CD169C75701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AF5C5CFA-BA28-265B-2250-8A9C700C0674}"/>
              </a:ext>
            </a:extLst>
          </p:cNvPr>
          <p:cNvGrpSpPr/>
          <p:nvPr/>
        </p:nvGrpSpPr>
        <p:grpSpPr>
          <a:xfrm>
            <a:off x="-762000" y="9356001"/>
            <a:ext cx="19339332" cy="1126648"/>
            <a:chOff x="0" y="0"/>
            <a:chExt cx="25785777" cy="1502197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AD79309A-AC15-E5CF-6BA6-93451D3C93E7}"/>
                </a:ext>
              </a:extLst>
            </p:cNvPr>
            <p:cNvGrpSpPr/>
            <p:nvPr/>
          </p:nvGrpSpPr>
          <p:grpSpPr>
            <a:xfrm>
              <a:off x="0" y="0"/>
              <a:ext cx="25785777" cy="1502197"/>
              <a:chOff x="0" y="0"/>
              <a:chExt cx="5093487" cy="296730"/>
            </a:xfrm>
          </p:grpSpPr>
          <p:sp>
            <p:nvSpPr>
              <p:cNvPr id="13" name="Freeform 4">
                <a:extLst>
                  <a:ext uri="{FF2B5EF4-FFF2-40B4-BE49-F238E27FC236}">
                    <a16:creationId xmlns:a16="http://schemas.microsoft.com/office/drawing/2014/main" id="{3ABEE3F7-79AD-EF20-CDF4-6F512675D0D9}"/>
                  </a:ext>
                </a:extLst>
              </p:cNvPr>
              <p:cNvSpPr/>
              <p:nvPr/>
            </p:nvSpPr>
            <p:spPr>
              <a:xfrm>
                <a:off x="0" y="0"/>
                <a:ext cx="5093487" cy="296730"/>
              </a:xfrm>
              <a:custGeom>
                <a:avLst/>
                <a:gdLst/>
                <a:ahLst/>
                <a:cxnLst/>
                <a:rect l="l" t="t" r="r" b="b"/>
                <a:pathLst>
                  <a:path w="5093487" h="296730">
                    <a:moveTo>
                      <a:pt x="0" y="0"/>
                    </a:moveTo>
                    <a:lnTo>
                      <a:pt x="5093487" y="0"/>
                    </a:lnTo>
                    <a:lnTo>
                      <a:pt x="5093487" y="296730"/>
                    </a:lnTo>
                    <a:lnTo>
                      <a:pt x="0" y="296730"/>
                    </a:lnTo>
                    <a:close/>
                  </a:path>
                </a:pathLst>
              </a:custGeom>
              <a:solidFill>
                <a:srgbClr val="77243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5">
                <a:extLst>
                  <a:ext uri="{FF2B5EF4-FFF2-40B4-BE49-F238E27FC236}">
                    <a16:creationId xmlns:a16="http://schemas.microsoft.com/office/drawing/2014/main" id="{0AFDBF53-99AF-8446-A4F0-ED1986882D4A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093487" cy="3538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FF3F722-E08C-0094-A654-21CF72A3BBD8}"/>
                </a:ext>
              </a:extLst>
            </p:cNvPr>
            <p:cNvSpPr/>
            <p:nvPr/>
          </p:nvSpPr>
          <p:spPr>
            <a:xfrm>
              <a:off x="1915579" y="78135"/>
              <a:ext cx="4231182" cy="1345927"/>
            </a:xfrm>
            <a:custGeom>
              <a:avLst/>
              <a:gdLst/>
              <a:ahLst/>
              <a:cxnLst/>
              <a:rect l="l" t="t" r="r" b="b"/>
              <a:pathLst>
                <a:path w="4231182" h="1345927">
                  <a:moveTo>
                    <a:pt x="0" y="0"/>
                  </a:moveTo>
                  <a:lnTo>
                    <a:pt x="4231183" y="0"/>
                  </a:lnTo>
                  <a:lnTo>
                    <a:pt x="4231183" y="1345927"/>
                  </a:lnTo>
                  <a:lnTo>
                    <a:pt x="0" y="1345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363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76961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557B8DA-68E9-BFDA-0592-5146EF291E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261281"/>
              </p:ext>
            </p:extLst>
          </p:nvPr>
        </p:nvGraphicFramePr>
        <p:xfrm>
          <a:off x="12323290" y="7583923"/>
          <a:ext cx="4762500" cy="1562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44525138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27537326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Speak Easy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78580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Tralee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67780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Killarney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32438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The Limerick Lilts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962754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1CDD9F-8689-8E0E-B97F-8F671600B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041870"/>
              </p:ext>
            </p:extLst>
          </p:nvPr>
        </p:nvGraphicFramePr>
        <p:xfrm>
          <a:off x="12338222" y="9135867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784867166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119564150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Talking Heads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1450150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55D12D-C5DB-2CBD-3A1D-5AC13D6910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057833"/>
              </p:ext>
            </p:extLst>
          </p:nvPr>
        </p:nvGraphicFramePr>
        <p:xfrm>
          <a:off x="1083276" y="7545407"/>
          <a:ext cx="4762500" cy="1562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47473836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03339221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Cloudera Ireland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26979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Powdermills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50562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Guardian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549176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 err="1">
                          <a:effectLst/>
                        </a:rPr>
                        <a:t>Bishopstown</a:t>
                      </a:r>
                      <a:r>
                        <a:rPr lang="en-GB" sz="2500" u="none" strike="noStrike" dirty="0">
                          <a:effectLst/>
                        </a:rPr>
                        <a:t>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372649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491EDF0-9197-AAE9-DAAC-77D538952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10257"/>
              </p:ext>
            </p:extLst>
          </p:nvPr>
        </p:nvGraphicFramePr>
        <p:xfrm>
          <a:off x="1083276" y="5549151"/>
          <a:ext cx="4762500" cy="1952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76815859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48052073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East Coast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945055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Swords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222523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Malahide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182203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Fingal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871781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Balbriggan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09856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457BD6B-2ABF-7FAC-1E2B-75CD7E1FD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55578"/>
              </p:ext>
            </p:extLst>
          </p:nvPr>
        </p:nvGraphicFramePr>
        <p:xfrm>
          <a:off x="6762750" y="1611586"/>
          <a:ext cx="4762500" cy="1943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4768186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628610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Castleknock Toastmasters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5284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Navan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391544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Phoenix-Tara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181498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Dublin 15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890763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2FBCF8-6593-CFEB-D76C-7363F98FB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919114"/>
              </p:ext>
            </p:extLst>
          </p:nvPr>
        </p:nvGraphicFramePr>
        <p:xfrm>
          <a:off x="6745758" y="714084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36222062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94423614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Drogheda TM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062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354DE83-7617-F04C-F3CF-FC1A9B462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57226"/>
              </p:ext>
            </p:extLst>
          </p:nvPr>
        </p:nvGraphicFramePr>
        <p:xfrm>
          <a:off x="6762750" y="4335736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846636692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11376635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Monaghan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684547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Glasnevin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P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380561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0071FC3-338B-D5BF-C913-9CDF29CCB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778687"/>
              </p:ext>
            </p:extLst>
          </p:nvPr>
        </p:nvGraphicFramePr>
        <p:xfrm>
          <a:off x="6773820" y="875780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59845519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91939664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Innovative Leaders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345422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A75FD62-6F83-9AA6-05D8-F065311CA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161256"/>
              </p:ext>
            </p:extLst>
          </p:nvPr>
        </p:nvGraphicFramePr>
        <p:xfrm>
          <a:off x="6753225" y="5143500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81131701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1966220846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IE </a:t>
                      </a:r>
                      <a:r>
                        <a:rPr lang="en-GB" sz="2500" u="none" strike="noStrike" dirty="0" err="1">
                          <a:effectLst/>
                        </a:rPr>
                        <a:t>Templebar</a:t>
                      </a:r>
                      <a:r>
                        <a:rPr lang="en-GB" sz="2500" u="none" strike="noStrike" dirty="0">
                          <a:effectLst/>
                        </a:rPr>
                        <a:t>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71379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IFSC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P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293600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5FAE83D-8008-941D-C96E-49F89EF8F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76309"/>
              </p:ext>
            </p:extLst>
          </p:nvPr>
        </p:nvGraphicFramePr>
        <p:xfrm>
          <a:off x="1075038" y="5133619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00381702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17173418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Deloitte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021185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DBD6BBA-992D-6FE0-EE99-4F78A095F3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92503"/>
              </p:ext>
            </p:extLst>
          </p:nvPr>
        </p:nvGraphicFramePr>
        <p:xfrm>
          <a:off x="6762750" y="5937268"/>
          <a:ext cx="47625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58828728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33741499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Thurles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640501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Clonmel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48042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Waterford DLS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413492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7230111-8FFF-389F-85C5-07B35979B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190659"/>
              </p:ext>
            </p:extLst>
          </p:nvPr>
        </p:nvGraphicFramePr>
        <p:xfrm>
          <a:off x="1083276" y="4714266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18104442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76342290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Ennis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3967152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D0A319C-3691-7772-DA43-3D2D48ED8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834955"/>
              </p:ext>
            </p:extLst>
          </p:nvPr>
        </p:nvGraphicFramePr>
        <p:xfrm>
          <a:off x="12327409" y="5595862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00144807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63333444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Limerick Toastmasters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991187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C6932DD-0E41-9406-0005-F7F60778E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032890"/>
              </p:ext>
            </p:extLst>
          </p:nvPr>
        </p:nvGraphicFramePr>
        <p:xfrm>
          <a:off x="6769701" y="3554686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25839410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45442467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Naas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2497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Portlaoise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400859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4CC7C72-E6F2-B074-6386-EE4165578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490011"/>
              </p:ext>
            </p:extLst>
          </p:nvPr>
        </p:nvGraphicFramePr>
        <p:xfrm>
          <a:off x="12338222" y="716827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0041327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88250745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Toastmasters4Golf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739999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3B2778C-A583-76C4-CC1E-5348447A6A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99828"/>
              </p:ext>
            </p:extLst>
          </p:nvPr>
        </p:nvGraphicFramePr>
        <p:xfrm>
          <a:off x="6767641" y="7558800"/>
          <a:ext cx="47625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146989861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35226701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Tullamore TMC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28652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Athlone Club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49836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Mullingar TMC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774690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E0D8A37-C01F-2ACB-5D05-D142CF7D5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806486"/>
              </p:ext>
            </p:extLst>
          </p:nvPr>
        </p:nvGraphicFramePr>
        <p:xfrm>
          <a:off x="12323290" y="5960886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4124249829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41303447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Galway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04650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Corrib Oranmore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3449323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9ED5DCBE-8BF6-F862-C113-9C147DEAB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621253"/>
              </p:ext>
            </p:extLst>
          </p:nvPr>
        </p:nvGraphicFramePr>
        <p:xfrm>
          <a:off x="12331271" y="6759843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567962219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25071522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Westport Speakers C.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530374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0C5C0F2-E4B2-8549-41C8-75F0650A8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419046"/>
              </p:ext>
            </p:extLst>
          </p:nvPr>
        </p:nvGraphicFramePr>
        <p:xfrm>
          <a:off x="12344400" y="1625543"/>
          <a:ext cx="4762500" cy="312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140941293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879991904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Fil On Toast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969339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Lucan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632072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Clondalkin Talkin'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95439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Rathfarnham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176091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Tallaght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591535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Tara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P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62967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Dublin South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324609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Sandyford TM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7164671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415BAEB-0305-E656-9A77-E21D2053D6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741051"/>
              </p:ext>
            </p:extLst>
          </p:nvPr>
        </p:nvGraphicFramePr>
        <p:xfrm>
          <a:off x="12338222" y="4774474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3585883036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178607347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Dublin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2666381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D789D8BA-02EE-8A96-2B50-8ACAEB1F22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326775"/>
              </p:ext>
            </p:extLst>
          </p:nvPr>
        </p:nvGraphicFramePr>
        <p:xfrm>
          <a:off x="12338222" y="5186345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412084989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20720800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Hellfire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3318606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966F7F27-3322-AB9E-46ED-376D59B450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166466"/>
              </p:ext>
            </p:extLst>
          </p:nvPr>
        </p:nvGraphicFramePr>
        <p:xfrm>
          <a:off x="12327409" y="1151133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328859739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75607003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Greystones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S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6259347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469624C9-3F25-C985-8C33-79617E4003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617767"/>
              </p:ext>
            </p:extLst>
          </p:nvPr>
        </p:nvGraphicFramePr>
        <p:xfrm>
          <a:off x="6745759" y="1131212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713809057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06893674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Engineers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0282718"/>
                  </a:ext>
                </a:extLst>
              </a:tr>
            </a:tbl>
          </a:graphicData>
        </a:graphic>
      </p:graphicFrame>
      <p:sp>
        <p:nvSpPr>
          <p:cNvPr id="25" name="TextBox 7">
            <a:extLst>
              <a:ext uri="{FF2B5EF4-FFF2-40B4-BE49-F238E27FC236}">
                <a16:creationId xmlns:a16="http://schemas.microsoft.com/office/drawing/2014/main" id="{E01476EB-E135-5423-B4F0-02992B3A41E7}"/>
              </a:ext>
            </a:extLst>
          </p:cNvPr>
          <p:cNvSpPr txBox="1"/>
          <p:nvPr/>
        </p:nvSpPr>
        <p:spPr>
          <a:xfrm>
            <a:off x="348945" y="-330785"/>
            <a:ext cx="17556127" cy="153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99"/>
              </a:lnSpc>
            </a:pPr>
            <a:r>
              <a:rPr lang="en-US" sz="8000" b="1" dirty="0">
                <a:solidFill>
                  <a:srgbClr val="772432"/>
                </a:solidFill>
                <a:latin typeface="Gotham Bold"/>
                <a:ea typeface="Gotham Bold"/>
                <a:cs typeface="Gotham Bold"/>
                <a:sym typeface="Gotham Bold"/>
              </a:rPr>
              <a:t>Distinguished or better clubs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29D3CAAD-AC0F-6FFF-7B67-7DBDA666F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729413"/>
              </p:ext>
            </p:extLst>
          </p:nvPr>
        </p:nvGraphicFramePr>
        <p:xfrm>
          <a:off x="1066800" y="1196117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624232560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70120940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Lagan Valley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7085650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81F4E096-0001-6AE3-8394-2C069963F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1415"/>
              </p:ext>
            </p:extLst>
          </p:nvPr>
        </p:nvGraphicFramePr>
        <p:xfrm>
          <a:off x="1083276" y="1578705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818770697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05476801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Talk Club @ Letterkenny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20805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Belfast Toastmasters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1785719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F644B1AD-0B88-BDC6-2C65-AB0664D84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361443"/>
              </p:ext>
            </p:extLst>
          </p:nvPr>
        </p:nvGraphicFramePr>
        <p:xfrm>
          <a:off x="1066800" y="2342288"/>
          <a:ext cx="47625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218519438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401968509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Tullamore Toastmasters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D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03122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Athlone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S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08577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Mullingar Toastmasters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5522752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753021F9-632B-18E4-9A41-C165B20BD9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092815"/>
              </p:ext>
            </p:extLst>
          </p:nvPr>
        </p:nvGraphicFramePr>
        <p:xfrm>
          <a:off x="1066800" y="3513863"/>
          <a:ext cx="4762500" cy="78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736197985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274542270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Galway Club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M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38337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Corrib Oranmore TMC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M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2994284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C8B360C5-24E9-8AB2-1789-CA2A80786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198267"/>
              </p:ext>
            </p:extLst>
          </p:nvPr>
        </p:nvGraphicFramePr>
        <p:xfrm>
          <a:off x="1066800" y="4298734"/>
          <a:ext cx="4762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377">
                  <a:extLst>
                    <a:ext uri="{9D8B030D-6E8A-4147-A177-3AD203B41FA5}">
                      <a16:colId xmlns:a16="http://schemas.microsoft.com/office/drawing/2014/main" val="811973964"/>
                    </a:ext>
                  </a:extLst>
                </a:gridCol>
                <a:gridCol w="828123">
                  <a:extLst>
                    <a:ext uri="{9D8B030D-6E8A-4147-A177-3AD203B41FA5}">
                      <a16:colId xmlns:a16="http://schemas.microsoft.com/office/drawing/2014/main" val="3061640196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500" u="none" strike="noStrike">
                          <a:effectLst/>
                        </a:rPr>
                        <a:t>Westport Speakers Club</a:t>
                      </a:r>
                      <a:endParaRPr lang="en-GB" sz="2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500" u="none" strike="noStrike" dirty="0">
                          <a:effectLst/>
                        </a:rPr>
                        <a:t>D</a:t>
                      </a:r>
                      <a:endParaRPr lang="en-GB" sz="2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6791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383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2466</TotalTime>
  <Words>1349</Words>
  <Application>Microsoft Macintosh PowerPoint</Application>
  <PresentationFormat>Custom</PresentationFormat>
  <Paragraphs>376</Paragraphs>
  <Slides>61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Aptos Narrow</vt:lpstr>
      <vt:lpstr>Aptos</vt:lpstr>
      <vt:lpstr>Arial</vt:lpstr>
      <vt:lpstr>Gotham</vt:lpstr>
      <vt:lpstr>Merriweather Sans</vt:lpstr>
      <vt:lpstr>Gotham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 #1: Build Strong Area &amp; Division Teams</vt:lpstr>
      <vt:lpstr>PowerPoint Presentation</vt:lpstr>
      <vt:lpstr>PowerPoint Presentation</vt:lpstr>
      <vt:lpstr>PowerPoint Presentation</vt:lpstr>
      <vt:lpstr>ACTIVITY 2: Inspire Area &amp; Division Teams</vt:lpstr>
      <vt:lpstr>PowerPoint Presentation</vt:lpstr>
      <vt:lpstr>PowerPoint Presentation</vt:lpstr>
      <vt:lpstr>PowerPoint Presentation</vt:lpstr>
      <vt:lpstr>STRATEGIC INITIATIVE: EMPOWERMENT  OF AREA DIRECTORS (MENTORS)</vt:lpstr>
      <vt:lpstr>PowerPoint Presentation</vt:lpstr>
      <vt:lpstr>Key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4 Golden Values of Responsible AI</vt:lpstr>
      <vt:lpstr>PowerPoint Presentation</vt:lpstr>
      <vt:lpstr>WISDOM OF THE ROOM</vt:lpstr>
      <vt:lpstr>PowerPoint Presentation</vt:lpstr>
      <vt:lpstr>FEEDBACK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 You</dc:title>
  <cp:lastModifiedBy>Thrive Now Group</cp:lastModifiedBy>
  <cp:revision>12</cp:revision>
  <dcterms:created xsi:type="dcterms:W3CDTF">2006-08-16T00:00:00Z</dcterms:created>
  <dcterms:modified xsi:type="dcterms:W3CDTF">2026-07-26T10:40:32Z</dcterms:modified>
  <dc:identifier>DAHPRgaAu0Y</dc:identifier>
</cp:coreProperties>
</file>